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png" ContentType="image/png"/>
  <Default Extension="bin" ContentType="application/vnd.openxmlformats-officedocument.presentationml.printerSettings"/>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audio1.bin" ContentType="audio/unknown"/>
  <Override PartName="/ppt/notesSlides/notesSlide1.xml" ContentType="application/vnd.openxmlformats-officedocument.presentationml.notesSlide+xml"/>
  <Override PartName="/ppt/media/audio2.bin" ContentType="audio/unknown"/>
  <Override PartName="/ppt/media/audio3.bin" ContentType="audio/unknown"/>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1ADC"/>
    <a:srgbClr val="C7E0FF"/>
    <a:srgbClr val="D1DA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50" d="100"/>
          <a:sy n="50" d="100"/>
        </p:scale>
        <p:origin x="-1624"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theme" Target="theme/theme1.xml"/><Relationship Id="rId25" Type="http://schemas.openxmlformats.org/officeDocument/2006/relationships/tableStyles" Target="tableStyle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14" Type="http://schemas.openxmlformats.org/officeDocument/2006/relationships/slide" Target="slides/slide13.xml"/><Relationship Id="rId23" Type="http://schemas.openxmlformats.org/officeDocument/2006/relationships/viewProps" Target="viewProps.xml"/><Relationship Id="rId4" Type="http://schemas.openxmlformats.org/officeDocument/2006/relationships/slide" Target="slides/slide3.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notesMaster" Target="notesMasters/notesMaster1.xml"/><Relationship Id="rId22" Type="http://schemas.openxmlformats.org/officeDocument/2006/relationships/presProps" Target="presProps.xml"/><Relationship Id="rId21" Type="http://schemas.openxmlformats.org/officeDocument/2006/relationships/printerSettings" Target="printerSettings/printerSettings1.bin"/><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A38E16-452A-3E42-B566-570C8757BE81}" type="datetimeFigureOut">
              <a:rPr lang="en-US" smtClean="0"/>
              <a:t>8/27/11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5848A1-E2D8-A049-83C0-857045392853}" type="slidenum">
              <a:rPr lang="en-US" smtClean="0"/>
              <a:t>‹#›</a:t>
            </a:fld>
            <a:endParaRPr lang="en-US"/>
          </a:p>
        </p:txBody>
      </p:sp>
    </p:spTree>
    <p:extLst>
      <p:ext uri="{BB962C8B-B14F-4D97-AF65-F5344CB8AC3E}">
        <p14:creationId xmlns:p14="http://schemas.microsoft.com/office/powerpoint/2010/main" val="233869338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5848A1-E2D8-A049-83C0-857045392853}" type="slidenum">
              <a:rPr lang="en-US" smtClean="0"/>
              <a:t>9</a:t>
            </a:fld>
            <a:endParaRPr lang="en-US"/>
          </a:p>
        </p:txBody>
      </p:sp>
    </p:spTree>
    <p:extLst>
      <p:ext uri="{BB962C8B-B14F-4D97-AF65-F5344CB8AC3E}">
        <p14:creationId xmlns:p14="http://schemas.microsoft.com/office/powerpoint/2010/main" val="2273140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A3A911-A004-414F-8B85-7CCFD585B8B1}" type="datetimeFigureOut">
              <a:rPr lang="en-US" smtClean="0"/>
              <a:t>8/27/11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4038799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A3A911-A004-414F-8B85-7CCFD585B8B1}" type="datetimeFigureOut">
              <a:rPr lang="en-US" smtClean="0"/>
              <a:t>8/27/11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2352470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A3A911-A004-414F-8B85-7CCFD585B8B1}" type="datetimeFigureOut">
              <a:rPr lang="en-US" smtClean="0"/>
              <a:t>8/27/11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3008486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A3A911-A004-414F-8B85-7CCFD585B8B1}" type="datetimeFigureOut">
              <a:rPr lang="en-US" smtClean="0"/>
              <a:t>8/27/11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3038142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A3A911-A004-414F-8B85-7CCFD585B8B1}" type="datetimeFigureOut">
              <a:rPr lang="en-US" smtClean="0"/>
              <a:t>8/27/11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634156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A3A911-A004-414F-8B85-7CCFD585B8B1}" type="datetimeFigureOut">
              <a:rPr lang="en-US" smtClean="0"/>
              <a:t>8/27/11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2171730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A3A911-A004-414F-8B85-7CCFD585B8B1}" type="datetimeFigureOut">
              <a:rPr lang="en-US" smtClean="0"/>
              <a:t>8/27/11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1599054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A3A911-A004-414F-8B85-7CCFD585B8B1}" type="datetimeFigureOut">
              <a:rPr lang="en-US" smtClean="0"/>
              <a:t>8/27/11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3876671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A3A911-A004-414F-8B85-7CCFD585B8B1}" type="datetimeFigureOut">
              <a:rPr lang="en-US" smtClean="0"/>
              <a:t>8/27/11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3054978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A3A911-A004-414F-8B85-7CCFD585B8B1}" type="datetimeFigureOut">
              <a:rPr lang="en-US" smtClean="0"/>
              <a:t>8/27/11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3112567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A3A911-A004-414F-8B85-7CCFD585B8B1}" type="datetimeFigureOut">
              <a:rPr lang="en-US" smtClean="0"/>
              <a:t>8/27/11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1462828939"/>
      </p:ext>
    </p:extLst>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image" Target="../media/image1.png"/><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theme" Target="../theme/theme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A3A911-A004-414F-8B85-7CCFD585B8B1}" type="datetimeFigureOut">
              <a:rPr lang="en-US" smtClean="0"/>
              <a:t>8/27/11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3681E7-38D0-1344-B64A-DD764806C126}" type="slidenum">
              <a:rPr lang="en-US" smtClean="0"/>
              <a:t>‹#›</a:t>
            </a:fld>
            <a:endParaRPr lang="en-US"/>
          </a:p>
        </p:txBody>
      </p:sp>
    </p:spTree>
    <p:extLst>
      <p:ext uri="{BB962C8B-B14F-4D97-AF65-F5344CB8AC3E}">
        <p14:creationId xmlns:p14="http://schemas.microsoft.com/office/powerpoint/2010/main" val="2558330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bin"/><Relationship Id="rId3"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4" Type="http://schemas.openxmlformats.org/officeDocument/2006/relationships/image" Target="../media/image6.emf"/><Relationship Id="rId1" Type="http://schemas.openxmlformats.org/officeDocument/2006/relationships/slideLayout" Target="../slideLayouts/slideLayout2.xml"/><Relationship Id="rId2" Type="http://schemas.openxmlformats.org/officeDocument/2006/relationships/audio" Target="../media/audio1.bin"/><Relationship Id="rId3" Type="http://schemas.openxmlformats.org/officeDocument/2006/relationships/image" Target="../media/image5.emf"/></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4" Type="http://schemas.openxmlformats.org/officeDocument/2006/relationships/image" Target="../media/image12.emf"/><Relationship Id="rId1" Type="http://schemas.openxmlformats.org/officeDocument/2006/relationships/slideLayout" Target="../slideLayouts/slideLayout2.xml"/><Relationship Id="rId2" Type="http://schemas.openxmlformats.org/officeDocument/2006/relationships/image" Target="../media/image10.emf"/><Relationship Id="rId3" Type="http://schemas.openxmlformats.org/officeDocument/2006/relationships/image" Target="../media/image11.emf"/></Relationships>
</file>

<file path=ppt/slides/_rels/slide11.xml.rels><?xml version="1.0" encoding="UTF-8" standalone="yes"?>
<Relationships xmlns="http://schemas.openxmlformats.org/package/2006/relationships"><Relationship Id="rId2" Type="http://schemas.openxmlformats.org/officeDocument/2006/relationships/audio" Target="../media/audio2.bin"/><Relationship Id="rId3"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3" Type="http://schemas.openxmlformats.org/officeDocument/2006/relationships/image" Target="../media/image14.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6" Type="http://schemas.openxmlformats.org/officeDocument/2006/relationships/image" Target="../media/image17.emf"/><Relationship Id="rId4" Type="http://schemas.openxmlformats.org/officeDocument/2006/relationships/image" Target="../media/image13.emf"/><Relationship Id="rId1" Type="http://schemas.openxmlformats.org/officeDocument/2006/relationships/slideLayout" Target="../slideLayouts/slideLayout2.xml"/><Relationship Id="rId2" Type="http://schemas.openxmlformats.org/officeDocument/2006/relationships/audio" Target="../media/audio3.bin"/><Relationship Id="rId3" Type="http://schemas.openxmlformats.org/officeDocument/2006/relationships/image" Target="../media/image15.emf"/><Relationship Id="rId5" Type="http://schemas.openxmlformats.org/officeDocument/2006/relationships/image" Target="../media/image16.emf"/></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3.emf"/><Relationship Id="rId4" Type="http://schemas.openxmlformats.org/officeDocument/2006/relationships/image" Target="../media/image19.emf"/><Relationship Id="rId10" Type="http://schemas.openxmlformats.org/officeDocument/2006/relationships/image" Target="../media/image25.emf"/><Relationship Id="rId5" Type="http://schemas.openxmlformats.org/officeDocument/2006/relationships/image" Target="../media/image20.emf"/><Relationship Id="rId7" Type="http://schemas.openxmlformats.org/officeDocument/2006/relationships/image" Target="../media/image22.emf"/><Relationship Id="rId1" Type="http://schemas.openxmlformats.org/officeDocument/2006/relationships/slideLayout" Target="../slideLayouts/slideLayout2.xml"/><Relationship Id="rId2" Type="http://schemas.openxmlformats.org/officeDocument/2006/relationships/hyperlink" Target="http://en.wikipedia.org/wiki/Equations_for_a_falling_body" TargetMode="External"/><Relationship Id="rId9" Type="http://schemas.openxmlformats.org/officeDocument/2006/relationships/image" Target="../media/image24.emf"/><Relationship Id="rId3" Type="http://schemas.openxmlformats.org/officeDocument/2006/relationships/image" Target="../media/image18.emf"/><Relationship Id="rId6" Type="http://schemas.openxmlformats.org/officeDocument/2006/relationships/image" Target="../media/image21.emf"/></Relationships>
</file>

<file path=ppt/slides/_rels/slide16.xml.rels><?xml version="1.0" encoding="UTF-8" standalone="yes"?>
<Relationships xmlns="http://schemas.openxmlformats.org/package/2006/relationships"><Relationship Id="rId6" Type="http://schemas.openxmlformats.org/officeDocument/2006/relationships/image" Target="../media/image30.emf"/><Relationship Id="rId4" Type="http://schemas.openxmlformats.org/officeDocument/2006/relationships/image" Target="../media/image28.emf"/><Relationship Id="rId1" Type="http://schemas.openxmlformats.org/officeDocument/2006/relationships/slideLayout" Target="../slideLayouts/slideLayout2.xml"/><Relationship Id="rId2" Type="http://schemas.openxmlformats.org/officeDocument/2006/relationships/image" Target="../media/image26.emf"/><Relationship Id="rId3" Type="http://schemas.openxmlformats.org/officeDocument/2006/relationships/image" Target="../media/image27.emf"/><Relationship Id="rId5" Type="http://schemas.openxmlformats.org/officeDocument/2006/relationships/image" Target="../media/image29.emf"/></Relationships>
</file>

<file path=ppt/slides/_rels/slide17.xml.rels><?xml version="1.0" encoding="UTF-8" standalone="yes"?>
<Relationships xmlns="http://schemas.openxmlformats.org/package/2006/relationships"><Relationship Id="rId4" Type="http://schemas.openxmlformats.org/officeDocument/2006/relationships/image" Target="../media/image32.emf"/><Relationship Id="rId1" Type="http://schemas.openxmlformats.org/officeDocument/2006/relationships/slideLayout" Target="../slideLayouts/slideLayout2.xml"/><Relationship Id="rId2" Type="http://schemas.openxmlformats.org/officeDocument/2006/relationships/image" Target="../media/image20.emf"/><Relationship Id="rId3" Type="http://schemas.openxmlformats.org/officeDocument/2006/relationships/image" Target="../media/image31.emf"/></Relationships>
</file>

<file path=ppt/slides/_rels/slide18.xml.rels><?xml version="1.0" encoding="UTF-8" standalone="yes"?>
<Relationships xmlns="http://schemas.openxmlformats.org/package/2006/relationships"><Relationship Id="rId8" Type="http://schemas.openxmlformats.org/officeDocument/2006/relationships/image" Target="../media/image38.emf"/><Relationship Id="rId4" Type="http://schemas.openxmlformats.org/officeDocument/2006/relationships/image" Target="../media/image34.emf"/><Relationship Id="rId10" Type="http://schemas.openxmlformats.org/officeDocument/2006/relationships/image" Target="../media/image40.emf"/><Relationship Id="rId5" Type="http://schemas.openxmlformats.org/officeDocument/2006/relationships/image" Target="../media/image35.emf"/><Relationship Id="rId7" Type="http://schemas.openxmlformats.org/officeDocument/2006/relationships/image" Target="../media/image37.emf"/><Relationship Id="rId1" Type="http://schemas.openxmlformats.org/officeDocument/2006/relationships/slideLayout" Target="../slideLayouts/slideLayout2.xml"/><Relationship Id="rId2" Type="http://schemas.openxmlformats.org/officeDocument/2006/relationships/audio" Target="../media/audio3.bin"/><Relationship Id="rId9" Type="http://schemas.openxmlformats.org/officeDocument/2006/relationships/image" Target="../media/image39.emf"/><Relationship Id="rId3" Type="http://schemas.openxmlformats.org/officeDocument/2006/relationships/image" Target="../media/image33.emf"/><Relationship Id="rId6" Type="http://schemas.openxmlformats.org/officeDocument/2006/relationships/image" Target="../media/image3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730" y="158764"/>
            <a:ext cx="8730168" cy="929898"/>
          </a:xfrm>
        </p:spPr>
        <p:txBody>
          <a:bodyPr/>
          <a:lstStyle/>
          <a:p>
            <a:r>
              <a:rPr lang="en-US" b="1" dirty="0" smtClean="0">
                <a:solidFill>
                  <a:srgbClr val="FF0000"/>
                </a:solidFill>
              </a:rPr>
              <a:t>Velocity and tangents</a:t>
            </a:r>
            <a:endParaRPr lang="en-US" b="1" dirty="0">
              <a:solidFill>
                <a:srgbClr val="FF0000"/>
              </a:solidFill>
            </a:endParaRPr>
          </a:p>
        </p:txBody>
      </p:sp>
      <p:sp>
        <p:nvSpPr>
          <p:cNvPr id="3" name="Subtitle 2"/>
          <p:cNvSpPr>
            <a:spLocks noGrp="1"/>
          </p:cNvSpPr>
          <p:nvPr>
            <p:ph type="subTitle" idx="1"/>
          </p:nvPr>
        </p:nvSpPr>
        <p:spPr>
          <a:xfrm>
            <a:off x="158730" y="1088662"/>
            <a:ext cx="8730168" cy="5534028"/>
          </a:xfrm>
        </p:spPr>
        <p:txBody>
          <a:bodyPr>
            <a:normAutofit/>
          </a:bodyPr>
          <a:lstStyle/>
          <a:p>
            <a:pPr algn="l"/>
            <a:r>
              <a:rPr lang="en-US" b="1" dirty="0" smtClean="0">
                <a:solidFill>
                  <a:srgbClr val="0000FF"/>
                </a:solidFill>
              </a:rPr>
              <a:t>We are going to look at two questions that, in appearance, have nothing to do with each other </a:t>
            </a:r>
            <a:r>
              <a:rPr lang="en-US" b="1" i="1" dirty="0" smtClean="0">
                <a:solidFill>
                  <a:srgbClr val="3366FF"/>
                </a:solidFill>
              </a:rPr>
              <a:t>(one is geometrical, the other physical)</a:t>
            </a:r>
            <a:r>
              <a:rPr lang="en-US" b="1" dirty="0" smtClean="0">
                <a:solidFill>
                  <a:srgbClr val="0000FF"/>
                </a:solidFill>
              </a:rPr>
              <a:t>;</a:t>
            </a:r>
          </a:p>
          <a:p>
            <a:pPr algn="l"/>
            <a:r>
              <a:rPr lang="en-US" b="1" dirty="0" smtClean="0">
                <a:solidFill>
                  <a:srgbClr val="0000FF"/>
                </a:solidFill>
              </a:rPr>
              <a:t>We will find out (</a:t>
            </a:r>
            <a:r>
              <a:rPr lang="en-US" b="1" dirty="0" smtClean="0">
                <a:solidFill>
                  <a:srgbClr val="008000"/>
                </a:solidFill>
              </a:rPr>
              <a:t>not surprisingly if you admire Mathematics</a:t>
            </a:r>
            <a:r>
              <a:rPr lang="en-US" b="1" dirty="0" smtClean="0">
                <a:solidFill>
                  <a:srgbClr val="0000FF"/>
                </a:solidFill>
              </a:rPr>
              <a:t>) that the answer to both questions involves the same mathematical concept and computation</a:t>
            </a:r>
            <a:r>
              <a:rPr lang="en-US" b="1" dirty="0" smtClean="0">
                <a:solidFill>
                  <a:srgbClr val="008000"/>
                </a:solidFill>
              </a:rPr>
              <a:t>. (most </a:t>
            </a:r>
            <a:r>
              <a:rPr lang="en-US" b="1" dirty="0">
                <a:solidFill>
                  <a:srgbClr val="008000"/>
                </a:solidFill>
              </a:rPr>
              <a:t>o</a:t>
            </a:r>
            <a:r>
              <a:rPr lang="en-US" b="1" dirty="0" smtClean="0">
                <a:solidFill>
                  <a:srgbClr val="008000"/>
                </a:solidFill>
              </a:rPr>
              <a:t>f you already know what I am driving at)</a:t>
            </a:r>
          </a:p>
          <a:p>
            <a:pPr algn="l"/>
            <a:r>
              <a:rPr lang="en-US" b="1" dirty="0" smtClean="0">
                <a:solidFill>
                  <a:srgbClr val="0000FF"/>
                </a:solidFill>
              </a:rPr>
              <a:t>Here are the two questions:</a:t>
            </a:r>
          </a:p>
        </p:txBody>
      </p:sp>
    </p:spTree>
    <p:extLst>
      <p:ext uri="{BB962C8B-B14F-4D97-AF65-F5344CB8AC3E}">
        <p14:creationId xmlns:p14="http://schemas.microsoft.com/office/powerpoint/2010/main" val="340684389"/>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2549" y="424375"/>
            <a:ext cx="8528030" cy="6089696"/>
          </a:xfrm>
        </p:spPr>
        <p:txBody>
          <a:bodyPr/>
          <a:lstStyle/>
          <a:p>
            <a:pPr marL="0" indent="0">
              <a:buNone/>
            </a:pPr>
            <a:r>
              <a:rPr lang="en-US" dirty="0" smtClean="0">
                <a:solidFill>
                  <a:srgbClr val="FF0000"/>
                </a:solidFill>
              </a:rPr>
              <a:t>Q1</a:t>
            </a:r>
            <a:r>
              <a:rPr lang="en-US" dirty="0" smtClean="0">
                <a:solidFill>
                  <a:srgbClr val="0000FF"/>
                </a:solidFill>
              </a:rPr>
              <a:t>. In the late 1580’s (so goes the story, maybe incorrect) Galileo astounded the authorities in Pisa by dropping two stones of quite different mass from the top of the tower of Pisa.</a:t>
            </a:r>
            <a:endParaRPr lang="en-US" dirty="0">
              <a:solidFill>
                <a:srgbClr val="0000FF"/>
              </a:solidFill>
            </a:endParaRPr>
          </a:p>
        </p:txBody>
      </p:sp>
      <p:pic>
        <p:nvPicPr>
          <p:cNvPr id="4" name="Picture 3" descr="Picture 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6404" y="2379468"/>
            <a:ext cx="3478096" cy="4134603"/>
          </a:xfrm>
          <a:prstGeom prst="rect">
            <a:avLst/>
          </a:prstGeom>
        </p:spPr>
      </p:pic>
    </p:spTree>
    <p:extLst>
      <p:ext uri="{BB962C8B-B14F-4D97-AF65-F5344CB8AC3E}">
        <p14:creationId xmlns:p14="http://schemas.microsoft.com/office/powerpoint/2010/main" val="33412359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2000" fill="hold"/>
                                        <p:tgtEl>
                                          <p:spTgt spid="4"/>
                                        </p:tgtEl>
                                        <p:attrNameLst>
                                          <p:attrName>ppt_x</p:attrName>
                                        </p:attrNameLst>
                                      </p:cBhvr>
                                      <p:tavLst>
                                        <p:tav tm="0">
                                          <p:val>
                                            <p:strVal val="#ppt_x"/>
                                          </p:val>
                                        </p:tav>
                                        <p:tav tm="100000">
                                          <p:val>
                                            <p:strVal val="#ppt_x"/>
                                          </p:val>
                                        </p:tav>
                                      </p:tavLst>
                                    </p:anim>
                                    <p:anim calcmode="lin" valueType="num">
                                      <p:cBhvr additive="base">
                                        <p:cTn id="14"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276" y="306792"/>
            <a:ext cx="8692680" cy="6277829"/>
          </a:xfrm>
        </p:spPr>
        <p:txBody>
          <a:bodyPr/>
          <a:lstStyle/>
          <a:p>
            <a:pPr marL="0" indent="0">
              <a:buNone/>
            </a:pPr>
            <a:r>
              <a:rPr lang="en-US" b="1" dirty="0" smtClean="0">
                <a:solidFill>
                  <a:srgbClr val="008000"/>
                </a:solidFill>
              </a:rPr>
              <a:t>(see p. 47, example 3. The author is </a:t>
            </a:r>
            <a:r>
              <a:rPr lang="en-US" b="1" dirty="0">
                <a:solidFill>
                  <a:srgbClr val="008000"/>
                </a:solidFill>
              </a:rPr>
              <a:t>C</a:t>
            </a:r>
            <a:r>
              <a:rPr lang="en-US" b="1" dirty="0" smtClean="0">
                <a:solidFill>
                  <a:srgbClr val="008000"/>
                </a:solidFill>
              </a:rPr>
              <a:t>anadian, the instructor is Italian and did his University studies in Pisa!)</a:t>
            </a:r>
          </a:p>
          <a:p>
            <a:pPr marL="0" indent="0">
              <a:buNone/>
            </a:pPr>
            <a:endParaRPr lang="en-US" b="1" dirty="0" smtClean="0">
              <a:solidFill>
                <a:srgbClr val="0000FF"/>
              </a:solidFill>
            </a:endParaRP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endParaRPr lang="en-US" b="1" dirty="0" smtClean="0">
              <a:solidFill>
                <a:srgbClr val="0000FF"/>
              </a:solidFill>
            </a:endParaRPr>
          </a:p>
        </p:txBody>
      </p:sp>
      <p:pic>
        <p:nvPicPr>
          <p:cNvPr id="2" name="Picture 1" descr="Picture 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1746526"/>
            <a:ext cx="2882540" cy="4838095"/>
          </a:xfrm>
          <a:prstGeom prst="rect">
            <a:avLst/>
          </a:prstGeom>
        </p:spPr>
      </p:pic>
    </p:spTree>
    <p:extLst>
      <p:ext uri="{BB962C8B-B14F-4D97-AF65-F5344CB8AC3E}">
        <p14:creationId xmlns:p14="http://schemas.microsoft.com/office/powerpoint/2010/main" val="9919273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3000" fill="hold"/>
                                        <p:tgtEl>
                                          <p:spTgt spid="2"/>
                                        </p:tgtEl>
                                        <p:attrNameLst>
                                          <p:attrName>ppt_x</p:attrName>
                                        </p:attrNameLst>
                                      </p:cBhvr>
                                      <p:tavLst>
                                        <p:tav tm="0">
                                          <p:val>
                                            <p:strVal val="#ppt_x"/>
                                          </p:val>
                                        </p:tav>
                                        <p:tav tm="100000">
                                          <p:val>
                                            <p:strVal val="#ppt_x"/>
                                          </p:val>
                                        </p:tav>
                                      </p:tavLst>
                                    </p:anim>
                                    <p:anim calcmode="lin" valueType="num">
                                      <p:cBhvr additive="base">
                                        <p:cTn id="14"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9028" y="330309"/>
            <a:ext cx="8598594" cy="6277828"/>
          </a:xfrm>
        </p:spPr>
        <p:txBody>
          <a:bodyPr/>
          <a:lstStyle/>
          <a:p>
            <a:pPr marL="0" indent="0">
              <a:buNone/>
            </a:pPr>
            <a:r>
              <a:rPr lang="en-US" b="1" dirty="0" smtClean="0">
                <a:solidFill>
                  <a:srgbClr val="0000FF"/>
                </a:solidFill>
              </a:rPr>
              <a:t>The question is:</a:t>
            </a:r>
          </a:p>
          <a:p>
            <a:pPr marL="0" indent="0">
              <a:buNone/>
            </a:pPr>
            <a:r>
              <a:rPr lang="en-US" b="1" dirty="0" smtClean="0">
                <a:solidFill>
                  <a:srgbClr val="FF0000"/>
                </a:solidFill>
              </a:rPr>
              <a:t>Q1a</a:t>
            </a:r>
            <a:r>
              <a:rPr lang="en-US" b="1" dirty="0" smtClean="0">
                <a:solidFill>
                  <a:srgbClr val="0000FF"/>
                </a:solidFill>
              </a:rPr>
              <a:t>. When either stone hit the ground (</a:t>
            </a:r>
            <a:r>
              <a:rPr lang="en-US" b="1" dirty="0" smtClean="0">
                <a:solidFill>
                  <a:srgbClr val="008000"/>
                </a:solidFill>
              </a:rPr>
              <a:t>in Pisa</a:t>
            </a:r>
            <a:r>
              <a:rPr lang="en-US" b="1" dirty="0" smtClean="0">
                <a:solidFill>
                  <a:srgbClr val="0000FF"/>
                </a:solidFill>
              </a:rPr>
              <a:t>) how fast were they traveling?</a:t>
            </a:r>
          </a:p>
          <a:p>
            <a:pPr marL="0" indent="0">
              <a:buNone/>
            </a:pPr>
            <a:endParaRPr lang="en-US" b="1" dirty="0" smtClean="0">
              <a:solidFill>
                <a:srgbClr val="0000FF"/>
              </a:solidFill>
            </a:endParaRPr>
          </a:p>
          <a:p>
            <a:pPr marL="0" indent="0">
              <a:buNone/>
            </a:pPr>
            <a:r>
              <a:rPr lang="en-US" b="1" dirty="0" smtClean="0">
                <a:solidFill>
                  <a:srgbClr val="FF0000"/>
                </a:solidFill>
              </a:rPr>
              <a:t> Q1b</a:t>
            </a:r>
            <a:r>
              <a:rPr lang="en-US" b="1" dirty="0" smtClean="0">
                <a:solidFill>
                  <a:srgbClr val="0000FF"/>
                </a:solidFill>
              </a:rPr>
              <a:t>. Which got there first?</a:t>
            </a:r>
          </a:p>
          <a:p>
            <a:pPr marL="0" indent="0">
              <a:buNone/>
            </a:pPr>
            <a:endParaRPr lang="en-US" b="1" dirty="0" smtClean="0">
              <a:solidFill>
                <a:srgbClr val="0000FF"/>
              </a:solidFill>
            </a:endParaRPr>
          </a:p>
          <a:p>
            <a:pPr marL="0" indent="0">
              <a:buNone/>
            </a:pPr>
            <a:r>
              <a:rPr lang="en-US" b="1" dirty="0">
                <a:solidFill>
                  <a:srgbClr val="008000"/>
                </a:solidFill>
              </a:rPr>
              <a:t>(</a:t>
            </a:r>
            <a:r>
              <a:rPr lang="en-US" b="1" dirty="0" smtClean="0">
                <a:solidFill>
                  <a:srgbClr val="008000"/>
                </a:solidFill>
              </a:rPr>
              <a:t>You should know the answer to Q1b !)</a:t>
            </a:r>
          </a:p>
          <a:p>
            <a:pPr marL="0" indent="0">
              <a:buNone/>
            </a:pPr>
            <a:endParaRPr lang="en-US" b="1" dirty="0">
              <a:solidFill>
                <a:srgbClr val="008000"/>
              </a:solidFill>
            </a:endParaRPr>
          </a:p>
          <a:p>
            <a:pPr marL="0" indent="0">
              <a:buNone/>
            </a:pPr>
            <a:r>
              <a:rPr lang="en-US" b="1" dirty="0" smtClean="0">
                <a:solidFill>
                  <a:srgbClr val="0000FF"/>
                </a:solidFill>
              </a:rPr>
              <a:t>Here comes the second question:</a:t>
            </a:r>
            <a:endParaRPr lang="en-US" b="1" dirty="0">
              <a:solidFill>
                <a:srgbClr val="0000FF"/>
              </a:solidFill>
            </a:endParaRPr>
          </a:p>
        </p:txBody>
      </p:sp>
    </p:spTree>
    <p:extLst>
      <p:ext uri="{BB962C8B-B14F-4D97-AF65-F5344CB8AC3E}">
        <p14:creationId xmlns:p14="http://schemas.microsoft.com/office/powerpoint/2010/main" val="31611532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2549" y="330309"/>
            <a:ext cx="8598594" cy="6277828"/>
          </a:xfrm>
        </p:spPr>
        <p:txBody>
          <a:bodyPr/>
          <a:lstStyle/>
          <a:p>
            <a:pPr marL="0" indent="0">
              <a:buNone/>
            </a:pPr>
            <a:r>
              <a:rPr lang="en-US" b="1" dirty="0" smtClean="0">
                <a:solidFill>
                  <a:srgbClr val="FF0000"/>
                </a:solidFill>
              </a:rPr>
              <a:t>Q2. </a:t>
            </a:r>
            <a:r>
              <a:rPr lang="en-US" b="1" dirty="0" smtClean="0">
                <a:solidFill>
                  <a:srgbClr val="0000FF"/>
                </a:solidFill>
              </a:rPr>
              <a:t>You have a nice looking curve in the plane, like this one:</a:t>
            </a: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r>
              <a:rPr lang="en-US" b="1" dirty="0" smtClean="0">
                <a:solidFill>
                  <a:srgbClr val="FF0000"/>
                </a:solidFill>
              </a:rPr>
              <a:t>Q2a. </a:t>
            </a:r>
            <a:r>
              <a:rPr lang="en-US" b="1" dirty="0" smtClean="0">
                <a:solidFill>
                  <a:srgbClr val="0000FF"/>
                </a:solidFill>
              </a:rPr>
              <a:t>What do we mean by the tangent line at the red point?</a:t>
            </a:r>
          </a:p>
          <a:p>
            <a:pPr marL="0" indent="0">
              <a:buNone/>
            </a:pPr>
            <a:r>
              <a:rPr lang="en-US" b="1" dirty="0" smtClean="0">
                <a:solidFill>
                  <a:srgbClr val="FF0000"/>
                </a:solidFill>
              </a:rPr>
              <a:t>Q2b. </a:t>
            </a:r>
            <a:r>
              <a:rPr lang="en-US" b="1" dirty="0" smtClean="0">
                <a:solidFill>
                  <a:srgbClr val="0000FF"/>
                </a:solidFill>
              </a:rPr>
              <a:t>How do we find the equation of that line?</a:t>
            </a:r>
            <a:endParaRPr lang="en-US" b="1" dirty="0">
              <a:solidFill>
                <a:srgbClr val="0000FF"/>
              </a:solidFill>
            </a:endParaRPr>
          </a:p>
        </p:txBody>
      </p:sp>
      <p:pic>
        <p:nvPicPr>
          <p:cNvPr id="4" name="Picture 3" descr="Picture 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1100" y="1023160"/>
            <a:ext cx="4517333" cy="4010287"/>
          </a:xfrm>
          <a:prstGeom prst="rect">
            <a:avLst/>
          </a:prstGeom>
        </p:spPr>
      </p:pic>
    </p:spTree>
    <p:extLst>
      <p:ext uri="{BB962C8B-B14F-4D97-AF65-F5344CB8AC3E}">
        <p14:creationId xmlns:p14="http://schemas.microsoft.com/office/powerpoint/2010/main" val="6910868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2000" fill="hold"/>
                                        <p:tgtEl>
                                          <p:spTgt spid="4"/>
                                        </p:tgtEl>
                                        <p:attrNameLst>
                                          <p:attrName>ppt_x</p:attrName>
                                        </p:attrNameLst>
                                      </p:cBhvr>
                                      <p:tavLst>
                                        <p:tav tm="0">
                                          <p:val>
                                            <p:strVal val="#ppt_x"/>
                                          </p:val>
                                        </p:tav>
                                        <p:tav tm="100000">
                                          <p:val>
                                            <p:strVal val="#ppt_x"/>
                                          </p:val>
                                        </p:tav>
                                      </p:tavLst>
                                    </p:anim>
                                    <p:anim calcmode="lin" valueType="num">
                                      <p:cBhvr additive="base">
                                        <p:cTn id="14" dur="20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Bubbles"/>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additive="base">
                                        <p:cTn id="1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462" y="236242"/>
            <a:ext cx="8645637" cy="6621757"/>
          </a:xfrm>
        </p:spPr>
        <p:txBody>
          <a:bodyPr/>
          <a:lstStyle/>
          <a:p>
            <a:pPr marL="0" indent="0">
              <a:buNone/>
            </a:pPr>
            <a:r>
              <a:rPr lang="en-US" b="1" dirty="0" smtClean="0">
                <a:solidFill>
                  <a:srgbClr val="0000FF"/>
                </a:solidFill>
              </a:rPr>
              <a:t>Once again, with a few centuries of thought, we give the following</a:t>
            </a:r>
          </a:p>
          <a:p>
            <a:pPr marL="0" indent="0">
              <a:buNone/>
            </a:pPr>
            <a:r>
              <a:rPr lang="en-US" b="1" dirty="0" smtClean="0">
                <a:solidFill>
                  <a:srgbClr val="FF0000"/>
                </a:solidFill>
              </a:rPr>
              <a:t>Definition. </a:t>
            </a:r>
            <a:r>
              <a:rPr lang="en-US" b="1" dirty="0" smtClean="0">
                <a:solidFill>
                  <a:srgbClr val="0000FF"/>
                </a:solidFill>
              </a:rPr>
              <a:t>The </a:t>
            </a:r>
            <a:r>
              <a:rPr lang="en-US" b="1" dirty="0" smtClean="0">
                <a:solidFill>
                  <a:srgbClr val="008000"/>
                </a:solidFill>
              </a:rPr>
              <a:t>tangent</a:t>
            </a:r>
            <a:r>
              <a:rPr lang="en-US" b="1" dirty="0" smtClean="0">
                <a:solidFill>
                  <a:srgbClr val="0000FF"/>
                </a:solidFill>
              </a:rPr>
              <a:t> line at </a:t>
            </a:r>
            <a:r>
              <a:rPr lang="en-US" b="1" dirty="0" smtClean="0">
                <a:solidFill>
                  <a:srgbClr val="FF0000"/>
                </a:solidFill>
              </a:rPr>
              <a:t>P </a:t>
            </a:r>
            <a:r>
              <a:rPr lang="en-US" b="1" dirty="0" smtClean="0">
                <a:solidFill>
                  <a:srgbClr val="0000FF"/>
                </a:solidFill>
              </a:rPr>
              <a:t>is the limiting position of the various secants                   ,…</a:t>
            </a: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r>
              <a:rPr lang="en-US" b="1" dirty="0">
                <a:solidFill>
                  <a:srgbClr val="0000FF"/>
                </a:solidFill>
              </a:rPr>
              <a:t>a</a:t>
            </a:r>
            <a:r>
              <a:rPr lang="en-US" b="1" dirty="0" smtClean="0">
                <a:solidFill>
                  <a:srgbClr val="0000FF"/>
                </a:solidFill>
              </a:rPr>
              <a:t>s A and B get closer to </a:t>
            </a:r>
            <a:r>
              <a:rPr lang="en-US" b="1" dirty="0" smtClean="0">
                <a:solidFill>
                  <a:srgbClr val="FF0000"/>
                </a:solidFill>
              </a:rPr>
              <a:t>P</a:t>
            </a:r>
            <a:r>
              <a:rPr lang="en-US" b="1" dirty="0" smtClean="0">
                <a:solidFill>
                  <a:srgbClr val="0000FF"/>
                </a:solidFill>
              </a:rPr>
              <a:t>.     </a:t>
            </a:r>
            <a:r>
              <a:rPr lang="en-US" b="1" dirty="0" smtClean="0">
                <a:solidFill>
                  <a:srgbClr val="FF0000"/>
                </a:solidFill>
              </a:rPr>
              <a:t>Q2a</a:t>
            </a:r>
            <a:r>
              <a:rPr lang="en-US" b="1" dirty="0" smtClean="0">
                <a:solidFill>
                  <a:srgbClr val="0000FF"/>
                </a:solidFill>
              </a:rPr>
              <a:t> is answered !</a:t>
            </a:r>
          </a:p>
          <a:p>
            <a:pPr marL="0" indent="0">
              <a:buNone/>
            </a:pPr>
            <a:endParaRPr lang="en-US" b="1" dirty="0">
              <a:solidFill>
                <a:srgbClr val="0000FF"/>
              </a:solidFill>
            </a:endParaRPr>
          </a:p>
        </p:txBody>
      </p:sp>
      <p:pic>
        <p:nvPicPr>
          <p:cNvPr id="4" name="Picture 3" descr="Picture 4.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585" y="2342183"/>
            <a:ext cx="4596130" cy="3729990"/>
          </a:xfrm>
          <a:prstGeom prst="rect">
            <a:avLst/>
          </a:prstGeom>
        </p:spPr>
      </p:pic>
      <p:pic>
        <p:nvPicPr>
          <p:cNvPr id="5" name="Picture 4"/>
          <p:cNvPicPr>
            <a:picLocks noChangeAspect="1"/>
          </p:cNvPicPr>
          <p:nvPr/>
        </p:nvPicPr>
        <p:blipFill>
          <a:blip r:embed="rId4"/>
          <a:stretch>
            <a:fillRect/>
          </a:stretch>
        </p:blipFill>
        <p:spPr>
          <a:xfrm>
            <a:off x="5612215" y="1783758"/>
            <a:ext cx="1435100" cy="596900"/>
          </a:xfrm>
          <a:prstGeom prst="rect">
            <a:avLst/>
          </a:prstGeom>
        </p:spPr>
      </p:pic>
    </p:spTree>
    <p:extLst>
      <p:ext uri="{BB962C8B-B14F-4D97-AF65-F5344CB8AC3E}">
        <p14:creationId xmlns:p14="http://schemas.microsoft.com/office/powerpoint/2010/main" val="35511997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ppt_x"/>
                                          </p:val>
                                        </p:tav>
                                        <p:tav tm="100000">
                                          <p:val>
                                            <p:strVal val="#ppt_x"/>
                                          </p:val>
                                        </p:tav>
                                      </p:tavLst>
                                    </p:anim>
                                    <p:anim calcmode="lin" valueType="num">
                                      <p:cBhvr additive="base">
                                        <p:cTn id="1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2000" fill="hold"/>
                                        <p:tgtEl>
                                          <p:spTgt spid="4"/>
                                        </p:tgtEl>
                                        <p:attrNameLst>
                                          <p:attrName>ppt_x</p:attrName>
                                        </p:attrNameLst>
                                      </p:cBhvr>
                                      <p:tavLst>
                                        <p:tav tm="0">
                                          <p:val>
                                            <p:strVal val="#ppt_x"/>
                                          </p:val>
                                        </p:tav>
                                        <p:tav tm="100000">
                                          <p:val>
                                            <p:strVal val="#ppt_x"/>
                                          </p:val>
                                        </p:tav>
                                      </p:tavLst>
                                    </p:anim>
                                    <p:anim calcmode="lin" valueType="num">
                                      <p:cBhvr additive="base">
                                        <p:cTn id="24" dur="20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2" name="Bubbles"/>
                                        </p:tgtEl>
                                      </p:cMediaNode>
                                    </p:audio>
                                  </p:sub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 calcmode="lin" valueType="num">
                                      <p:cBhvr additive="base">
                                        <p:cTn id="2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0" dur="1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506" y="330309"/>
            <a:ext cx="8598594" cy="6207279"/>
          </a:xfrm>
        </p:spPr>
        <p:txBody>
          <a:bodyPr/>
          <a:lstStyle/>
          <a:p>
            <a:pPr marL="0" indent="0">
              <a:buNone/>
            </a:pPr>
            <a:r>
              <a:rPr lang="en-US" b="1" dirty="0" smtClean="0">
                <a:solidFill>
                  <a:srgbClr val="0000FF"/>
                </a:solidFill>
              </a:rPr>
              <a:t>In order to answer </a:t>
            </a:r>
            <a:r>
              <a:rPr lang="en-US" b="1" dirty="0" smtClean="0">
                <a:solidFill>
                  <a:srgbClr val="FF0000"/>
                </a:solidFill>
              </a:rPr>
              <a:t>Q2b</a:t>
            </a:r>
            <a:r>
              <a:rPr lang="en-US" b="1" dirty="0" smtClean="0">
                <a:solidFill>
                  <a:srgbClr val="0000FF"/>
                </a:solidFill>
              </a:rPr>
              <a:t> we need to find a way of computing the equation of the tangent straight line.</a:t>
            </a:r>
          </a:p>
          <a:p>
            <a:pPr marL="0" indent="0">
              <a:buNone/>
            </a:pPr>
            <a:r>
              <a:rPr lang="en-US" b="1" dirty="0" smtClean="0">
                <a:solidFill>
                  <a:srgbClr val="0000FF"/>
                </a:solidFill>
              </a:rPr>
              <a:t>If you ever will take courses in </a:t>
            </a:r>
            <a:r>
              <a:rPr lang="en-US" b="1" dirty="0" smtClean="0">
                <a:solidFill>
                  <a:srgbClr val="FF0000"/>
                </a:solidFill>
              </a:rPr>
              <a:t>Linear Algebra </a:t>
            </a:r>
            <a:r>
              <a:rPr lang="en-US" b="1" dirty="0" smtClean="0">
                <a:solidFill>
                  <a:srgbClr val="0000FF"/>
                </a:solidFill>
              </a:rPr>
              <a:t>and </a:t>
            </a:r>
            <a:r>
              <a:rPr lang="en-US" b="1" dirty="0" smtClean="0">
                <a:solidFill>
                  <a:srgbClr val="FF0000"/>
                </a:solidFill>
              </a:rPr>
              <a:t>Differential Geometry </a:t>
            </a:r>
            <a:r>
              <a:rPr lang="en-US" b="1" dirty="0" smtClean="0">
                <a:solidFill>
                  <a:srgbClr val="0000FF"/>
                </a:solidFill>
              </a:rPr>
              <a:t>you will learn how to find the equation of the tangent line for a spiral as shown. </a:t>
            </a:r>
          </a:p>
          <a:p>
            <a:pPr marL="0" indent="0">
              <a:buNone/>
            </a:pPr>
            <a:r>
              <a:rPr lang="en-US" b="1" dirty="0" smtClean="0">
                <a:solidFill>
                  <a:srgbClr val="0000FF"/>
                </a:solidFill>
              </a:rPr>
              <a:t>However, if the curve in question is the graph of a </a:t>
            </a:r>
            <a:r>
              <a:rPr lang="en-US" b="1" dirty="0" err="1" smtClean="0">
                <a:solidFill>
                  <a:srgbClr val="0000FF"/>
                </a:solidFill>
              </a:rPr>
              <a:t>funtion</a:t>
            </a:r>
            <a:r>
              <a:rPr lang="en-US" b="1" dirty="0" smtClean="0">
                <a:solidFill>
                  <a:srgbClr val="0000FF"/>
                </a:solidFill>
              </a:rPr>
              <a:t>                          life gets easier.</a:t>
            </a:r>
          </a:p>
          <a:p>
            <a:pPr marL="0" indent="0">
              <a:buNone/>
            </a:pPr>
            <a:endParaRPr lang="en-US" b="1" dirty="0">
              <a:solidFill>
                <a:srgbClr val="0000FF"/>
              </a:solidFill>
            </a:endParaRPr>
          </a:p>
          <a:p>
            <a:pPr marL="0" indent="0">
              <a:buNone/>
            </a:pPr>
            <a:r>
              <a:rPr lang="en-US" b="1" dirty="0" smtClean="0">
                <a:solidFill>
                  <a:srgbClr val="0000FF"/>
                </a:solidFill>
              </a:rPr>
              <a:t>Mostly because we can draw pictures !</a:t>
            </a:r>
          </a:p>
          <a:p>
            <a:pPr marL="0" indent="0">
              <a:buNone/>
            </a:pPr>
            <a:endParaRPr lang="en-US" b="1" dirty="0">
              <a:solidFill>
                <a:srgbClr val="0000FF"/>
              </a:solidFill>
            </a:endParaRPr>
          </a:p>
        </p:txBody>
      </p:sp>
      <p:pic>
        <p:nvPicPr>
          <p:cNvPr id="4" name="Picture 3"/>
          <p:cNvPicPr>
            <a:picLocks noChangeAspect="1"/>
          </p:cNvPicPr>
          <p:nvPr/>
        </p:nvPicPr>
        <p:blipFill>
          <a:blip r:embed="rId2"/>
          <a:stretch>
            <a:fillRect/>
          </a:stretch>
        </p:blipFill>
        <p:spPr>
          <a:xfrm>
            <a:off x="1816598" y="4405557"/>
            <a:ext cx="1828673" cy="568579"/>
          </a:xfrm>
          <a:prstGeom prst="rect">
            <a:avLst/>
          </a:prstGeom>
        </p:spPr>
      </p:pic>
    </p:spTree>
    <p:extLst>
      <p:ext uri="{BB962C8B-B14F-4D97-AF65-F5344CB8AC3E}">
        <p14:creationId xmlns:p14="http://schemas.microsoft.com/office/powerpoint/2010/main" val="19893139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ppt_x"/>
                                          </p:val>
                                        </p:tav>
                                        <p:tav tm="100000">
                                          <p:val>
                                            <p:strVal val="#ppt_x"/>
                                          </p:val>
                                        </p:tav>
                                      </p:tavLst>
                                    </p:anim>
                                    <p:anim calcmode="lin" valueType="num">
                                      <p:cBhvr additive="base">
                                        <p:cTn id="24"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iterate type="wd">
                                    <p:tmPct val="10000"/>
                                  </p:iterate>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4000" y="304800"/>
            <a:ext cx="8636000" cy="6299200"/>
          </a:xfrm>
        </p:spPr>
        <p:txBody>
          <a:bodyPr>
            <a:normAutofit lnSpcReduction="10000"/>
          </a:bodyPr>
          <a:lstStyle/>
          <a:p>
            <a:pPr marL="0" indent="0">
              <a:buNone/>
            </a:pPr>
            <a:r>
              <a:rPr lang="en-US" b="1" dirty="0" smtClean="0">
                <a:solidFill>
                  <a:srgbClr val="0000FF"/>
                </a:solidFill>
              </a:rPr>
              <a:t>Here is the first one:</a:t>
            </a:r>
          </a:p>
          <a:p>
            <a:pPr marL="0" indent="0">
              <a:buNone/>
            </a:pPr>
            <a:endParaRPr lang="en-US" dirty="0">
              <a:solidFill>
                <a:srgbClr val="0000FF"/>
              </a:solidFill>
            </a:endParaRPr>
          </a:p>
          <a:p>
            <a:pPr marL="0" indent="0">
              <a:buNone/>
            </a:pPr>
            <a:endParaRPr lang="en-US" dirty="0" smtClean="0">
              <a:solidFill>
                <a:srgbClr val="0000FF"/>
              </a:solidFill>
            </a:endParaRPr>
          </a:p>
          <a:p>
            <a:pPr marL="0" indent="0">
              <a:buNone/>
            </a:pPr>
            <a:endParaRPr lang="en-US" dirty="0">
              <a:solidFill>
                <a:srgbClr val="0000FF"/>
              </a:solidFill>
            </a:endParaRPr>
          </a:p>
          <a:p>
            <a:pPr marL="0" indent="0">
              <a:buNone/>
            </a:pPr>
            <a:endParaRPr lang="en-US" dirty="0" smtClean="0">
              <a:solidFill>
                <a:srgbClr val="0000FF"/>
              </a:solidFill>
            </a:endParaRPr>
          </a:p>
          <a:p>
            <a:pPr marL="0" indent="0">
              <a:buNone/>
            </a:pPr>
            <a:endParaRPr lang="en-US" dirty="0">
              <a:solidFill>
                <a:srgbClr val="0000FF"/>
              </a:solidFill>
            </a:endParaRPr>
          </a:p>
          <a:p>
            <a:pPr marL="0" indent="0">
              <a:buNone/>
            </a:pPr>
            <a:endParaRPr lang="en-US" dirty="0" smtClean="0">
              <a:solidFill>
                <a:srgbClr val="0000FF"/>
              </a:solidFill>
            </a:endParaRPr>
          </a:p>
          <a:p>
            <a:pPr marL="0" indent="0">
              <a:buNone/>
            </a:pPr>
            <a:endParaRPr lang="en-US" dirty="0">
              <a:solidFill>
                <a:srgbClr val="0000FF"/>
              </a:solidFill>
            </a:endParaRPr>
          </a:p>
          <a:p>
            <a:pPr marL="0" indent="0">
              <a:buNone/>
            </a:pPr>
            <a:endParaRPr lang="en-US" dirty="0" smtClean="0">
              <a:solidFill>
                <a:srgbClr val="0000FF"/>
              </a:solidFill>
            </a:endParaRPr>
          </a:p>
          <a:p>
            <a:pPr marL="0" indent="0">
              <a:buNone/>
            </a:pPr>
            <a:r>
              <a:rPr lang="en-US" b="1" dirty="0" smtClean="0">
                <a:solidFill>
                  <a:srgbClr val="0000FF"/>
                </a:solidFill>
              </a:rPr>
              <a:t>The next one has a fixed point </a:t>
            </a:r>
            <a:r>
              <a:rPr lang="en-US" b="1" dirty="0" smtClean="0">
                <a:solidFill>
                  <a:srgbClr val="FF0000"/>
                </a:solidFill>
              </a:rPr>
              <a:t>P</a:t>
            </a:r>
            <a:r>
              <a:rPr lang="en-US" b="1" dirty="0" smtClean="0">
                <a:solidFill>
                  <a:srgbClr val="0000FF"/>
                </a:solidFill>
              </a:rPr>
              <a:t> </a:t>
            </a:r>
          </a:p>
          <a:p>
            <a:pPr marL="0" indent="0">
              <a:buNone/>
            </a:pPr>
            <a:r>
              <a:rPr lang="en-US" b="1" dirty="0" smtClean="0">
                <a:solidFill>
                  <a:srgbClr val="0000FF"/>
                </a:solidFill>
              </a:rPr>
              <a:t>and </a:t>
            </a:r>
            <a:r>
              <a:rPr lang="en-US" b="1" dirty="0" smtClean="0">
                <a:solidFill>
                  <a:srgbClr val="660066"/>
                </a:solidFill>
              </a:rPr>
              <a:t>three secants</a:t>
            </a:r>
            <a:r>
              <a:rPr lang="en-US" b="1" dirty="0" smtClean="0">
                <a:solidFill>
                  <a:srgbClr val="0000FF"/>
                </a:solidFill>
              </a:rPr>
              <a:t>.</a:t>
            </a:r>
            <a:endParaRPr lang="en-US" b="1" dirty="0">
              <a:solidFill>
                <a:srgbClr val="0000FF"/>
              </a:solidFill>
            </a:endParaRPr>
          </a:p>
          <a:p>
            <a:pPr marL="0" indent="0">
              <a:buNone/>
            </a:pPr>
            <a:endParaRPr lang="en-US" dirty="0">
              <a:solidFill>
                <a:srgbClr val="0000FF"/>
              </a:solidFill>
            </a:endParaRPr>
          </a:p>
        </p:txBody>
      </p:sp>
      <p:pic>
        <p:nvPicPr>
          <p:cNvPr id="5" name="Picture 4" descr="Picture 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3727" y="1008267"/>
            <a:ext cx="4683846" cy="3927067"/>
          </a:xfrm>
          <a:prstGeom prst="rect">
            <a:avLst/>
          </a:prstGeom>
        </p:spPr>
      </p:pic>
    </p:spTree>
    <p:extLst>
      <p:ext uri="{BB962C8B-B14F-4D97-AF65-F5344CB8AC3E}">
        <p14:creationId xmlns:p14="http://schemas.microsoft.com/office/powerpoint/2010/main" val="27545882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ppt_x"/>
                                          </p:val>
                                        </p:tav>
                                        <p:tav tm="100000">
                                          <p:val>
                                            <p:strVal val="#ppt_x"/>
                                          </p:val>
                                        </p:tav>
                                      </p:tavLst>
                                    </p:anim>
                                    <p:anim calcmode="lin" valueType="num">
                                      <p:cBhvr additive="base">
                                        <p:cTn id="14"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 calcmode="lin" valueType="num">
                                      <p:cBhvr additive="base">
                                        <p:cTn id="1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 calcmode="lin" valueType="num">
                                      <p:cBhvr additive="base">
                                        <p:cTn id="2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cture 1.pdf"/>
          <p:cNvPicPr>
            <a:picLocks noGrp="1" noChangeAspect="1"/>
          </p:cNvPicPr>
          <p:nvPr>
            <p:ph idx="1"/>
          </p:nvPr>
        </p:nvPicPr>
        <p:blipFill>
          <a:blip r:embed="rId3">
            <a:extLst>
              <a:ext uri="{28A0092B-C50C-407E-A947-70E740481C1C}">
                <a14:useLocalDpi xmlns:a14="http://schemas.microsoft.com/office/drawing/2010/main" val="0"/>
              </a:ext>
            </a:extLst>
          </a:blip>
          <a:srcRect l="681" r="681"/>
          <a:stretch>
            <a:fillRect/>
          </a:stretch>
        </p:blipFill>
        <p:spPr>
          <a:xfrm>
            <a:off x="405462" y="584178"/>
            <a:ext cx="8109239" cy="5699125"/>
          </a:xfrm>
        </p:spPr>
      </p:pic>
    </p:spTree>
    <p:extLst>
      <p:ext uri="{BB962C8B-B14F-4D97-AF65-F5344CB8AC3E}">
        <p14:creationId xmlns:p14="http://schemas.microsoft.com/office/powerpoint/2010/main" val="38437404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8099"/>
            <a:ext cx="8229600" cy="6175555"/>
          </a:xfrm>
        </p:spPr>
        <p:txBody>
          <a:bodyPr/>
          <a:lstStyle/>
          <a:p>
            <a:pPr marL="0" indent="0">
              <a:buNone/>
            </a:pPr>
            <a:r>
              <a:rPr lang="en-US" dirty="0" smtClean="0">
                <a:solidFill>
                  <a:srgbClr val="0000FF"/>
                </a:solidFill>
              </a:rPr>
              <a:t>	</a:t>
            </a:r>
            <a:r>
              <a:rPr lang="en-US" sz="2800" b="1" dirty="0" smtClean="0">
                <a:solidFill>
                  <a:srgbClr val="0000FF"/>
                </a:solidFill>
              </a:rPr>
              <a:t>Now we give names and coordinates to various points, so we can work with them. We concentrate on </a:t>
            </a:r>
            <a:r>
              <a:rPr lang="en-US" sz="2800" b="1" dirty="0" smtClean="0">
                <a:solidFill>
                  <a:srgbClr val="FF0000"/>
                </a:solidFill>
              </a:rPr>
              <a:t>P</a:t>
            </a:r>
            <a:r>
              <a:rPr lang="en-US" sz="2800" b="1" dirty="0" smtClean="0">
                <a:solidFill>
                  <a:srgbClr val="0000FF"/>
                </a:solidFill>
              </a:rPr>
              <a:t> and </a:t>
            </a:r>
            <a:r>
              <a:rPr lang="en-US" sz="2800" b="1" dirty="0" smtClean="0">
                <a:solidFill>
                  <a:srgbClr val="660066"/>
                </a:solidFill>
              </a:rPr>
              <a:t>A</a:t>
            </a:r>
            <a:r>
              <a:rPr lang="en-US" sz="2800" b="1" dirty="0" smtClean="0">
                <a:solidFill>
                  <a:srgbClr val="0000FF"/>
                </a:solidFill>
              </a:rPr>
              <a:t>. We can write</a:t>
            </a:r>
            <a:endParaRPr lang="en-US" sz="2800" b="1" dirty="0">
              <a:solidFill>
                <a:srgbClr val="0000FF"/>
              </a:solidFill>
            </a:endParaRPr>
          </a:p>
        </p:txBody>
      </p:sp>
      <p:pic>
        <p:nvPicPr>
          <p:cNvPr id="4" name="Picture 3" descr="Picture 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0944" y="2988628"/>
            <a:ext cx="5209413" cy="3611245"/>
          </a:xfrm>
          <a:prstGeom prst="rect">
            <a:avLst/>
          </a:prstGeom>
        </p:spPr>
      </p:pic>
      <p:pic>
        <p:nvPicPr>
          <p:cNvPr id="5" name="Picture 4"/>
          <p:cNvPicPr>
            <a:picLocks noChangeAspect="1"/>
          </p:cNvPicPr>
          <p:nvPr/>
        </p:nvPicPr>
        <p:blipFill>
          <a:blip r:embed="rId3"/>
          <a:stretch>
            <a:fillRect/>
          </a:stretch>
        </p:blipFill>
        <p:spPr>
          <a:xfrm>
            <a:off x="1502982" y="1595120"/>
            <a:ext cx="5937250" cy="670560"/>
          </a:xfrm>
          <a:prstGeom prst="rect">
            <a:avLst/>
          </a:prstGeom>
        </p:spPr>
      </p:pic>
      <p:pic>
        <p:nvPicPr>
          <p:cNvPr id="6" name="Picture 5"/>
          <p:cNvPicPr>
            <a:picLocks noChangeAspect="1"/>
          </p:cNvPicPr>
          <p:nvPr/>
        </p:nvPicPr>
        <p:blipFill>
          <a:blip r:embed="rId4"/>
          <a:stretch>
            <a:fillRect/>
          </a:stretch>
        </p:blipFill>
        <p:spPr>
          <a:xfrm>
            <a:off x="1960944" y="2240280"/>
            <a:ext cx="4813300" cy="609600"/>
          </a:xfrm>
          <a:prstGeom prst="rect">
            <a:avLst/>
          </a:prstGeom>
        </p:spPr>
      </p:pic>
    </p:spTree>
    <p:extLst>
      <p:ext uri="{BB962C8B-B14F-4D97-AF65-F5344CB8AC3E}">
        <p14:creationId xmlns:p14="http://schemas.microsoft.com/office/powerpoint/2010/main" val="35411998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ppt_x"/>
                                          </p:val>
                                        </p:tav>
                                        <p:tav tm="100000">
                                          <p:val>
                                            <p:strVal val="#ppt_x"/>
                                          </p:val>
                                        </p:tav>
                                      </p:tavLst>
                                    </p:anim>
                                    <p:anim calcmode="lin" valueType="num">
                                      <p:cBhvr additive="base">
                                        <p:cTn id="1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000" fill="hold"/>
                                        <p:tgtEl>
                                          <p:spTgt spid="6"/>
                                        </p:tgtEl>
                                        <p:attrNameLst>
                                          <p:attrName>ppt_x</p:attrName>
                                        </p:attrNameLst>
                                      </p:cBhvr>
                                      <p:tavLst>
                                        <p:tav tm="0">
                                          <p:val>
                                            <p:strVal val="#ppt_x"/>
                                          </p:val>
                                        </p:tav>
                                        <p:tav tm="100000">
                                          <p:val>
                                            <p:strVal val="#ppt_x"/>
                                          </p:val>
                                        </p:tav>
                                      </p:tavLst>
                                    </p:anim>
                                    <p:anim calcmode="lin" valueType="num">
                                      <p:cBhvr additive="base">
                                        <p:cTn id="24"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800" y="279400"/>
            <a:ext cx="8686800" cy="6299200"/>
          </a:xfrm>
        </p:spPr>
        <p:txBody>
          <a:bodyPr>
            <a:normAutofit/>
          </a:bodyPr>
          <a:lstStyle/>
          <a:p>
            <a:pPr marL="0" indent="0">
              <a:buNone/>
            </a:pPr>
            <a:r>
              <a:rPr lang="en-US" b="1" dirty="0" smtClean="0">
                <a:solidFill>
                  <a:srgbClr val="0000FF"/>
                </a:solidFill>
              </a:rPr>
              <a:t>Let’s get back to the definition for a second.</a:t>
            </a:r>
          </a:p>
          <a:p>
            <a:pPr marL="0" indent="0">
              <a:lnSpc>
                <a:spcPct val="120000"/>
              </a:lnSpc>
              <a:buNone/>
            </a:pPr>
            <a:r>
              <a:rPr lang="en-US" b="1" dirty="0">
                <a:solidFill>
                  <a:srgbClr val="FF0000"/>
                </a:solidFill>
              </a:rPr>
              <a:t>Definition. </a:t>
            </a:r>
            <a:r>
              <a:rPr lang="en-US" b="1" dirty="0">
                <a:solidFill>
                  <a:srgbClr val="0000FF"/>
                </a:solidFill>
              </a:rPr>
              <a:t>The </a:t>
            </a:r>
            <a:r>
              <a:rPr lang="en-US" b="1" dirty="0">
                <a:solidFill>
                  <a:srgbClr val="008000"/>
                </a:solidFill>
              </a:rPr>
              <a:t>tangent</a:t>
            </a:r>
            <a:r>
              <a:rPr lang="en-US" b="1" dirty="0">
                <a:solidFill>
                  <a:srgbClr val="0000FF"/>
                </a:solidFill>
              </a:rPr>
              <a:t> line at </a:t>
            </a:r>
            <a:r>
              <a:rPr lang="en-US" b="1" dirty="0">
                <a:solidFill>
                  <a:srgbClr val="FF0000"/>
                </a:solidFill>
              </a:rPr>
              <a:t>P </a:t>
            </a:r>
            <a:r>
              <a:rPr lang="en-US" b="1" dirty="0">
                <a:solidFill>
                  <a:srgbClr val="0000FF"/>
                </a:solidFill>
              </a:rPr>
              <a:t>is the limiting position of the various secants                   ,</a:t>
            </a:r>
            <a:r>
              <a:rPr lang="en-US" b="1" dirty="0" smtClean="0">
                <a:solidFill>
                  <a:srgbClr val="0000FF"/>
                </a:solidFill>
              </a:rPr>
              <a:t>…</a:t>
            </a:r>
          </a:p>
          <a:p>
            <a:pPr marL="0" indent="0">
              <a:buNone/>
            </a:pPr>
            <a:r>
              <a:rPr lang="en-US" b="1" dirty="0" smtClean="0">
                <a:solidFill>
                  <a:srgbClr val="008000"/>
                </a:solidFill>
              </a:rPr>
              <a:t>Ask yourselves</a:t>
            </a:r>
            <a:r>
              <a:rPr lang="en-US" b="1" dirty="0" smtClean="0">
                <a:solidFill>
                  <a:srgbClr val="0000FF"/>
                </a:solidFill>
              </a:rPr>
              <a:t>: among the (</a:t>
            </a:r>
            <a:r>
              <a:rPr lang="en-US" b="1" dirty="0" smtClean="0">
                <a:solidFill>
                  <a:srgbClr val="660066"/>
                </a:solidFill>
              </a:rPr>
              <a:t>infinitely many</a:t>
            </a:r>
            <a:r>
              <a:rPr lang="en-US" b="1" dirty="0" smtClean="0">
                <a:solidFill>
                  <a:srgbClr val="0000FF"/>
                </a:solidFill>
              </a:rPr>
              <a:t>) lines going through </a:t>
            </a:r>
            <a:r>
              <a:rPr lang="en-US" b="1" dirty="0" smtClean="0">
                <a:solidFill>
                  <a:srgbClr val="FF0000"/>
                </a:solidFill>
              </a:rPr>
              <a:t>P</a:t>
            </a:r>
            <a:r>
              <a:rPr lang="en-US" b="1" dirty="0" smtClean="0">
                <a:solidFill>
                  <a:srgbClr val="0000FF"/>
                </a:solidFill>
              </a:rPr>
              <a:t>, how do we identify any particular one?</a:t>
            </a:r>
          </a:p>
          <a:p>
            <a:pPr marL="0" indent="0">
              <a:buNone/>
            </a:pPr>
            <a:r>
              <a:rPr lang="en-US" b="1" dirty="0" smtClean="0">
                <a:solidFill>
                  <a:srgbClr val="0000FF"/>
                </a:solidFill>
              </a:rPr>
              <a:t>One minute’s thought and the answer is:</a:t>
            </a:r>
          </a:p>
          <a:p>
            <a:pPr marL="0" indent="0" algn="ctr">
              <a:buNone/>
            </a:pPr>
            <a:r>
              <a:rPr lang="en-US" b="1" dirty="0">
                <a:solidFill>
                  <a:srgbClr val="FF0000"/>
                </a:solidFill>
              </a:rPr>
              <a:t>v</a:t>
            </a:r>
            <a:r>
              <a:rPr lang="en-US" b="1" dirty="0" smtClean="0">
                <a:solidFill>
                  <a:srgbClr val="FF0000"/>
                </a:solidFill>
              </a:rPr>
              <a:t>ia the slope!</a:t>
            </a:r>
          </a:p>
          <a:p>
            <a:pPr marL="0" indent="0">
              <a:buNone/>
            </a:pPr>
            <a:r>
              <a:rPr lang="en-US" b="1" dirty="0" smtClean="0">
                <a:solidFill>
                  <a:srgbClr val="0000FF"/>
                </a:solidFill>
              </a:rPr>
              <a:t>So here is our prescription for finding the tangent at </a:t>
            </a:r>
            <a:r>
              <a:rPr lang="en-US" b="1" dirty="0" smtClean="0">
                <a:solidFill>
                  <a:srgbClr val="FF0000"/>
                </a:solidFill>
              </a:rPr>
              <a:t>P</a:t>
            </a:r>
            <a:r>
              <a:rPr lang="en-US" b="1" dirty="0" smtClean="0">
                <a:solidFill>
                  <a:srgbClr val="0000FF"/>
                </a:solidFill>
              </a:rPr>
              <a:t>:</a:t>
            </a:r>
          </a:p>
          <a:p>
            <a:pPr marL="0" indent="0">
              <a:buNone/>
            </a:pPr>
            <a:endParaRPr lang="en-US" b="1" dirty="0">
              <a:solidFill>
                <a:srgbClr val="0000FF"/>
              </a:solidFill>
            </a:endParaRPr>
          </a:p>
          <a:p>
            <a:pPr marL="0" indent="0">
              <a:buNone/>
            </a:pPr>
            <a:endParaRPr lang="en-US" b="1" dirty="0">
              <a:solidFill>
                <a:srgbClr val="0000FF"/>
              </a:solidFill>
            </a:endParaRPr>
          </a:p>
        </p:txBody>
      </p:sp>
      <p:pic>
        <p:nvPicPr>
          <p:cNvPr id="4" name="Picture 3"/>
          <p:cNvPicPr>
            <a:picLocks noChangeAspect="1"/>
          </p:cNvPicPr>
          <p:nvPr/>
        </p:nvPicPr>
        <p:blipFill>
          <a:blip r:embed="rId3"/>
          <a:stretch>
            <a:fillRect/>
          </a:stretch>
        </p:blipFill>
        <p:spPr>
          <a:xfrm>
            <a:off x="5561415" y="1453558"/>
            <a:ext cx="1435100" cy="596900"/>
          </a:xfrm>
          <a:prstGeom prst="rect">
            <a:avLst/>
          </a:prstGeom>
        </p:spPr>
      </p:pic>
    </p:spTree>
    <p:extLst>
      <p:ext uri="{BB962C8B-B14F-4D97-AF65-F5344CB8AC3E}">
        <p14:creationId xmlns:p14="http://schemas.microsoft.com/office/powerpoint/2010/main" val="39754097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fill="hold"/>
                                        <p:tgtEl>
                                          <p:spTgt spid="4"/>
                                        </p:tgtEl>
                                        <p:attrNameLst>
                                          <p:attrName>ppt_x</p:attrName>
                                        </p:attrNameLst>
                                      </p:cBhvr>
                                      <p:tavLst>
                                        <p:tav tm="0">
                                          <p:val>
                                            <p:strVal val="#ppt_x"/>
                                          </p:val>
                                        </p:tav>
                                        <p:tav tm="100000">
                                          <p:val>
                                            <p:strVal val="#ppt_x"/>
                                          </p:val>
                                        </p:tav>
                                      </p:tavLst>
                                    </p:anim>
                                    <p:anim calcmode="lin" valueType="num">
                                      <p:cBhvr additive="base">
                                        <p:cTn id="1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1000" fill="hold"/>
                                        <p:tgtEl>
                                          <p:spTgt spid="3">
                                            <p:txEl>
                                              <p:pRg st="4" end="4"/>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3"/>
                                            </p:cond>
                                          </p:stCondLst>
                                          <p:endCondLst>
                                            <p:cond evt="onStopAudio" delay="0">
                                              <p:tgtEl>
                                                <p:sldTgt/>
                                              </p:tgtEl>
                                            </p:cond>
                                          </p:endCondLst>
                                        </p:cTn>
                                        <p:tgtEl>
                                          <p:sndTgt r:embed="rId2" name="Here It Is"/>
                                        </p:tgtEl>
                                      </p:cMediaNode>
                                    </p:audio>
                                  </p:sub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2"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61400" cy="6324600"/>
          </a:xfrm>
        </p:spPr>
        <p:txBody>
          <a:bodyPr/>
          <a:lstStyle/>
          <a:p>
            <a:pPr marL="514350" indent="-514350">
              <a:buFont typeface="+mj-ea"/>
              <a:buAutoNum type="circleNumDbPlain"/>
            </a:pPr>
            <a:r>
              <a:rPr lang="en-US" b="1" dirty="0" smtClean="0">
                <a:solidFill>
                  <a:srgbClr val="0000FF"/>
                </a:solidFill>
              </a:rPr>
              <a:t>Find the formula for the slope of a secant through</a:t>
            </a:r>
            <a:r>
              <a:rPr lang="en-US" b="1" dirty="0" smtClean="0"/>
              <a:t> </a:t>
            </a:r>
            <a:r>
              <a:rPr lang="en-US" b="1" dirty="0" smtClean="0">
                <a:solidFill>
                  <a:srgbClr val="FF0000"/>
                </a:solidFill>
              </a:rPr>
              <a:t>P</a:t>
            </a:r>
            <a:r>
              <a:rPr lang="en-US" b="1" dirty="0" smtClean="0">
                <a:solidFill>
                  <a:srgbClr val="0000FF"/>
                </a:solidFill>
              </a:rPr>
              <a:t>. (</a:t>
            </a:r>
            <a:r>
              <a:rPr lang="en-US" b="1" dirty="0" smtClean="0">
                <a:solidFill>
                  <a:srgbClr val="008000"/>
                </a:solidFill>
              </a:rPr>
              <a:t>Something from </a:t>
            </a:r>
            <a:r>
              <a:rPr lang="en-US" b="1" dirty="0" smtClean="0">
                <a:solidFill>
                  <a:srgbClr val="660066"/>
                </a:solidFill>
              </a:rPr>
              <a:t>A</a:t>
            </a:r>
            <a:r>
              <a:rPr lang="en-US" b="1" dirty="0" smtClean="0">
                <a:solidFill>
                  <a:srgbClr val="008000"/>
                </a:solidFill>
              </a:rPr>
              <a:t> will appear</a:t>
            </a:r>
            <a:r>
              <a:rPr lang="en-US" b="1" dirty="0" smtClean="0">
                <a:solidFill>
                  <a:srgbClr val="0000FF"/>
                </a:solidFill>
              </a:rPr>
              <a:t>.)</a:t>
            </a:r>
          </a:p>
          <a:p>
            <a:pPr marL="514350" indent="-514350">
              <a:buFont typeface="+mj-ea"/>
              <a:buAutoNum type="circleNumDbPlain"/>
            </a:pPr>
            <a:r>
              <a:rPr lang="en-US" b="1" dirty="0" smtClean="0">
                <a:solidFill>
                  <a:srgbClr val="0000FF"/>
                </a:solidFill>
              </a:rPr>
              <a:t>Change that something so that A gets closer and closer to </a:t>
            </a:r>
            <a:r>
              <a:rPr lang="en-US" b="1" dirty="0" smtClean="0">
                <a:solidFill>
                  <a:srgbClr val="FF0000"/>
                </a:solidFill>
              </a:rPr>
              <a:t>P</a:t>
            </a:r>
            <a:r>
              <a:rPr lang="en-US" b="1" dirty="0" smtClean="0">
                <a:solidFill>
                  <a:srgbClr val="0000FF"/>
                </a:solidFill>
              </a:rPr>
              <a:t>, see what happens to the formula (</a:t>
            </a:r>
            <a:r>
              <a:rPr lang="en-US" b="1" dirty="0" smtClean="0">
                <a:solidFill>
                  <a:srgbClr val="008000"/>
                </a:solidFill>
              </a:rPr>
              <a:t>take a limit</a:t>
            </a:r>
            <a:r>
              <a:rPr lang="en-US" b="1" dirty="0" smtClean="0">
                <a:solidFill>
                  <a:srgbClr val="0000FF"/>
                </a:solidFill>
              </a:rPr>
              <a:t>). That’s the slope you are looking for.</a:t>
            </a:r>
          </a:p>
          <a:p>
            <a:pPr marL="514350" indent="-514350">
              <a:buFont typeface="+mj-ea"/>
              <a:buAutoNum type="circleNumDbPlain"/>
            </a:pPr>
            <a:r>
              <a:rPr lang="en-US" b="1" dirty="0" smtClean="0">
                <a:solidFill>
                  <a:srgbClr val="0000FF"/>
                </a:solidFill>
              </a:rPr>
              <a:t>Use the </a:t>
            </a:r>
            <a:r>
              <a:rPr lang="en-US" b="1" dirty="0" smtClean="0">
                <a:solidFill>
                  <a:srgbClr val="008000"/>
                </a:solidFill>
              </a:rPr>
              <a:t>point-slope </a:t>
            </a:r>
            <a:r>
              <a:rPr lang="en-US" b="1" dirty="0" smtClean="0">
                <a:solidFill>
                  <a:srgbClr val="0000FF"/>
                </a:solidFill>
              </a:rPr>
              <a:t>form of the equation of a line (</a:t>
            </a:r>
            <a:r>
              <a:rPr lang="en-US" b="1" dirty="0" smtClean="0">
                <a:solidFill>
                  <a:srgbClr val="008000"/>
                </a:solidFill>
              </a:rPr>
              <a:t>you kn</a:t>
            </a:r>
            <a:r>
              <a:rPr lang="en-US" b="1" dirty="0" smtClean="0">
                <a:solidFill>
                  <a:srgbClr val="0000FF"/>
                </a:solidFill>
              </a:rPr>
              <a:t>ow </a:t>
            </a:r>
            <a:r>
              <a:rPr lang="en-US" b="1" dirty="0" smtClean="0">
                <a:solidFill>
                  <a:srgbClr val="FF0000"/>
                </a:solidFill>
              </a:rPr>
              <a:t>P</a:t>
            </a:r>
            <a:r>
              <a:rPr lang="en-US" b="1" dirty="0" smtClean="0">
                <a:solidFill>
                  <a:srgbClr val="0000FF"/>
                </a:solidFill>
              </a:rPr>
              <a:t> </a:t>
            </a:r>
            <a:r>
              <a:rPr lang="en-US" b="1" dirty="0" smtClean="0">
                <a:solidFill>
                  <a:srgbClr val="008000"/>
                </a:solidFill>
              </a:rPr>
              <a:t>and now you know the slope</a:t>
            </a:r>
            <a:r>
              <a:rPr lang="en-US" b="1" dirty="0" smtClean="0">
                <a:solidFill>
                  <a:srgbClr val="0000FF"/>
                </a:solidFill>
              </a:rPr>
              <a:t>) to get your answer.</a:t>
            </a:r>
          </a:p>
          <a:p>
            <a:pPr marL="0" indent="0">
              <a:buNone/>
            </a:pPr>
            <a:r>
              <a:rPr lang="en-US" b="1" dirty="0">
                <a:solidFill>
                  <a:srgbClr val="0000FF"/>
                </a:solidFill>
              </a:rPr>
              <a:t>	</a:t>
            </a:r>
            <a:r>
              <a:rPr lang="en-US" b="1" dirty="0" smtClean="0">
                <a:solidFill>
                  <a:srgbClr val="0000FF"/>
                </a:solidFill>
              </a:rPr>
              <a:t>Let’s follow the steps in our situation</a:t>
            </a:r>
          </a:p>
          <a:p>
            <a:pPr marL="514350" indent="-514350">
              <a:buFont typeface="+mj-ea"/>
              <a:buAutoNum type="circleNumDbPlain"/>
            </a:pPr>
            <a:endParaRPr lang="en-US" dirty="0">
              <a:solidFill>
                <a:srgbClr val="0000FF"/>
              </a:solidFill>
            </a:endParaRPr>
          </a:p>
        </p:txBody>
      </p:sp>
      <p:pic>
        <p:nvPicPr>
          <p:cNvPr id="5" name="Picture 4"/>
          <p:cNvPicPr>
            <a:picLocks noChangeAspect="1"/>
          </p:cNvPicPr>
          <p:nvPr/>
        </p:nvPicPr>
        <p:blipFill>
          <a:blip r:embed="rId2"/>
          <a:stretch>
            <a:fillRect/>
          </a:stretch>
        </p:blipFill>
        <p:spPr>
          <a:xfrm>
            <a:off x="7932293" y="127000"/>
            <a:ext cx="645414" cy="645414"/>
          </a:xfrm>
          <a:prstGeom prst="rect">
            <a:avLst/>
          </a:prstGeom>
        </p:spPr>
      </p:pic>
      <p:pic>
        <p:nvPicPr>
          <p:cNvPr id="6" name="Picture 5"/>
          <p:cNvPicPr>
            <a:picLocks noChangeAspect="1"/>
          </p:cNvPicPr>
          <p:nvPr/>
        </p:nvPicPr>
        <p:blipFill>
          <a:blip r:embed="rId3"/>
          <a:stretch>
            <a:fillRect/>
          </a:stretch>
        </p:blipFill>
        <p:spPr>
          <a:xfrm>
            <a:off x="3382080" y="5548332"/>
            <a:ext cx="2011540" cy="625437"/>
          </a:xfrm>
          <a:prstGeom prst="rect">
            <a:avLst/>
          </a:prstGeom>
        </p:spPr>
      </p:pic>
    </p:spTree>
    <p:extLst>
      <p:ext uri="{BB962C8B-B14F-4D97-AF65-F5344CB8AC3E}">
        <p14:creationId xmlns:p14="http://schemas.microsoft.com/office/powerpoint/2010/main" val="578974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1000" fill="hold"/>
                                        <p:tgtEl>
                                          <p:spTgt spid="6"/>
                                        </p:tgtEl>
                                        <p:attrNameLst>
                                          <p:attrName>ppt_x</p:attrName>
                                        </p:attrNameLst>
                                      </p:cBhvr>
                                      <p:tavLst>
                                        <p:tav tm="0">
                                          <p:val>
                                            <p:strVal val="#ppt_x"/>
                                          </p:val>
                                        </p:tav>
                                        <p:tav tm="100000">
                                          <p:val>
                                            <p:strVal val="#ppt_x"/>
                                          </p:val>
                                        </p:tav>
                                      </p:tavLst>
                                    </p:anim>
                                    <p:anim calcmode="lin" valueType="num">
                                      <p:cBhvr additive="base">
                                        <p:cTn id="32"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4000" y="330200"/>
            <a:ext cx="8636000" cy="6299200"/>
          </a:xfrm>
        </p:spPr>
        <p:txBody>
          <a:bodyPr>
            <a:normAutofit fontScale="92500" lnSpcReduction="10000"/>
          </a:bodyPr>
          <a:lstStyle/>
          <a:p>
            <a:pPr marL="514350" indent="-514350">
              <a:buFont typeface="+mj-ea"/>
              <a:buAutoNum type="circleNumDbPlain"/>
            </a:pPr>
            <a:r>
              <a:rPr lang="en-US" b="1" dirty="0" smtClean="0">
                <a:solidFill>
                  <a:srgbClr val="0000FF"/>
                </a:solidFill>
              </a:rPr>
              <a:t>   </a:t>
            </a:r>
          </a:p>
          <a:p>
            <a:pPr marL="0" indent="0">
              <a:buNone/>
            </a:pPr>
            <a:endParaRPr lang="en-US" dirty="0"/>
          </a:p>
          <a:p>
            <a:pPr marL="0" indent="0">
              <a:buNone/>
            </a:pPr>
            <a:r>
              <a:rPr lang="en-US" b="1" dirty="0" smtClean="0">
                <a:solidFill>
                  <a:srgbClr val="0000FF"/>
                </a:solidFill>
              </a:rPr>
              <a:t>(the “something from A” is    </a:t>
            </a:r>
            <a:r>
              <a:rPr lang="en-US" b="1" i="1" dirty="0" smtClean="0">
                <a:solidFill>
                  <a:srgbClr val="660066"/>
                </a:solidFill>
              </a:rPr>
              <a:t>h</a:t>
            </a:r>
            <a:r>
              <a:rPr lang="en-US" b="1" dirty="0" smtClean="0">
                <a:solidFill>
                  <a:srgbClr val="0000FF"/>
                </a:solidFill>
              </a:rPr>
              <a:t>  !)</a:t>
            </a:r>
          </a:p>
          <a:p>
            <a:pPr marL="0" indent="0">
              <a:spcBef>
                <a:spcPts val="1968"/>
              </a:spcBef>
              <a:buFont typeface="+mj-ea"/>
              <a:buAutoNum type="circleNumDbPlain" startAt="2"/>
            </a:pPr>
            <a:r>
              <a:rPr lang="en-US" b="1" dirty="0" smtClean="0">
                <a:solidFill>
                  <a:srgbClr val="0000FF"/>
                </a:solidFill>
              </a:rPr>
              <a:t> The slope of           is (</a:t>
            </a:r>
            <a:r>
              <a:rPr lang="en-US" b="1" dirty="0" smtClean="0">
                <a:solidFill>
                  <a:srgbClr val="008000"/>
                </a:solidFill>
              </a:rPr>
              <a:t>remember</a:t>
            </a:r>
            <a:r>
              <a:rPr lang="en-US" b="1" dirty="0" smtClean="0">
                <a:solidFill>
                  <a:srgbClr val="0000FF"/>
                </a:solidFill>
              </a:rPr>
              <a:t> </a:t>
            </a:r>
            <a:r>
              <a:rPr lang="en-US" b="1" dirty="0" smtClean="0">
                <a:solidFill>
                  <a:srgbClr val="FF0000"/>
                </a:solidFill>
              </a:rPr>
              <a:t>rise/run </a:t>
            </a:r>
            <a:r>
              <a:rPr lang="en-US" b="1" dirty="0" smtClean="0">
                <a:solidFill>
                  <a:srgbClr val="0000FF"/>
                </a:solidFill>
              </a:rPr>
              <a:t>?)</a:t>
            </a:r>
          </a:p>
          <a:p>
            <a:pPr marL="0" indent="0">
              <a:spcBef>
                <a:spcPts val="8568"/>
              </a:spcBef>
              <a:buFont typeface="+mj-ea"/>
              <a:buAutoNum type="circleNumDbPlain" startAt="2"/>
            </a:pPr>
            <a:r>
              <a:rPr lang="en-US" b="1" dirty="0" smtClean="0">
                <a:solidFill>
                  <a:srgbClr val="0000FF"/>
                </a:solidFill>
              </a:rPr>
              <a:t> Now compute the limit (</a:t>
            </a:r>
            <a:r>
              <a:rPr lang="en-US" b="1" dirty="0" smtClean="0">
                <a:solidFill>
                  <a:srgbClr val="008000"/>
                </a:solidFill>
              </a:rPr>
              <a:t>to be learned yet!</a:t>
            </a:r>
            <a:r>
              <a:rPr lang="en-US" b="1" dirty="0" smtClean="0">
                <a:solidFill>
                  <a:srgbClr val="0000FF"/>
                </a:solidFill>
              </a:rPr>
              <a:t>)</a:t>
            </a:r>
          </a:p>
          <a:p>
            <a:pPr marL="0" indent="0">
              <a:spcBef>
                <a:spcPts val="8568"/>
              </a:spcBef>
              <a:buNone/>
            </a:pPr>
            <a:r>
              <a:rPr lang="en-US" b="1" dirty="0">
                <a:solidFill>
                  <a:srgbClr val="0000FF"/>
                </a:solidFill>
              </a:rPr>
              <a:t>	</a:t>
            </a:r>
            <a:r>
              <a:rPr lang="en-US" b="1" dirty="0" smtClean="0">
                <a:solidFill>
                  <a:srgbClr val="0000FF"/>
                </a:solidFill>
              </a:rPr>
              <a:t> (Anyway, take various smaller and smaller values of  </a:t>
            </a:r>
            <a:r>
              <a:rPr lang="en-US" b="1" i="1" dirty="0" smtClean="0">
                <a:solidFill>
                  <a:srgbClr val="FF0000"/>
                </a:solidFill>
              </a:rPr>
              <a:t>h</a:t>
            </a:r>
            <a:r>
              <a:rPr lang="en-US" b="1" dirty="0" smtClean="0">
                <a:solidFill>
                  <a:srgbClr val="0000FF"/>
                </a:solidFill>
              </a:rPr>
              <a:t> compute the quotient, then guess!)</a:t>
            </a:r>
          </a:p>
          <a:p>
            <a:pPr marL="0" indent="0" algn="ctr">
              <a:spcBef>
                <a:spcPts val="168"/>
              </a:spcBef>
              <a:buNone/>
            </a:pPr>
            <a:r>
              <a:rPr lang="en-US" b="1" dirty="0" smtClean="0">
                <a:solidFill>
                  <a:srgbClr val="0000FF"/>
                </a:solidFill>
              </a:rPr>
              <a:t> </a:t>
            </a:r>
            <a:r>
              <a:rPr lang="en-US" b="1" dirty="0" smtClean="0">
                <a:solidFill>
                  <a:srgbClr val="FF0000"/>
                </a:solidFill>
              </a:rPr>
              <a:t>WE CAN COMPUTE TANGENTS !!!</a:t>
            </a:r>
          </a:p>
        </p:txBody>
      </p:sp>
      <p:pic>
        <p:nvPicPr>
          <p:cNvPr id="4" name="Picture 3"/>
          <p:cNvPicPr>
            <a:picLocks noChangeAspect="1"/>
          </p:cNvPicPr>
          <p:nvPr/>
        </p:nvPicPr>
        <p:blipFill>
          <a:blip r:embed="rId3"/>
          <a:stretch>
            <a:fillRect/>
          </a:stretch>
        </p:blipFill>
        <p:spPr>
          <a:xfrm>
            <a:off x="2946400" y="101600"/>
            <a:ext cx="3911600" cy="1282700"/>
          </a:xfrm>
          <a:prstGeom prst="rect">
            <a:avLst/>
          </a:prstGeom>
        </p:spPr>
      </p:pic>
      <p:pic>
        <p:nvPicPr>
          <p:cNvPr id="5" name="Picture 4"/>
          <p:cNvPicPr>
            <a:picLocks noChangeAspect="1"/>
          </p:cNvPicPr>
          <p:nvPr/>
        </p:nvPicPr>
        <p:blipFill>
          <a:blip r:embed="rId4"/>
          <a:stretch>
            <a:fillRect/>
          </a:stretch>
        </p:blipFill>
        <p:spPr>
          <a:xfrm>
            <a:off x="3030093" y="1752600"/>
            <a:ext cx="645414" cy="645414"/>
          </a:xfrm>
          <a:prstGeom prst="rect">
            <a:avLst/>
          </a:prstGeom>
        </p:spPr>
      </p:pic>
      <p:pic>
        <p:nvPicPr>
          <p:cNvPr id="6" name="Picture 5"/>
          <p:cNvPicPr>
            <a:picLocks noChangeAspect="1"/>
          </p:cNvPicPr>
          <p:nvPr/>
        </p:nvPicPr>
        <p:blipFill>
          <a:blip r:embed="rId5"/>
          <a:stretch>
            <a:fillRect/>
          </a:stretch>
        </p:blipFill>
        <p:spPr>
          <a:xfrm>
            <a:off x="2984500" y="2451100"/>
            <a:ext cx="3162300" cy="1092200"/>
          </a:xfrm>
          <a:prstGeom prst="rect">
            <a:avLst/>
          </a:prstGeom>
        </p:spPr>
      </p:pic>
      <p:pic>
        <p:nvPicPr>
          <p:cNvPr id="7" name="Picture 6"/>
          <p:cNvPicPr>
            <a:picLocks noChangeAspect="1"/>
          </p:cNvPicPr>
          <p:nvPr/>
        </p:nvPicPr>
        <p:blipFill>
          <a:blip r:embed="rId6"/>
          <a:stretch>
            <a:fillRect/>
          </a:stretch>
        </p:blipFill>
        <p:spPr>
          <a:xfrm>
            <a:off x="2654300" y="4000500"/>
            <a:ext cx="3822700" cy="1092200"/>
          </a:xfrm>
          <a:prstGeom prst="rect">
            <a:avLst/>
          </a:prstGeom>
        </p:spPr>
      </p:pic>
    </p:spTree>
    <p:extLst>
      <p:ext uri="{BB962C8B-B14F-4D97-AF65-F5344CB8AC3E}">
        <p14:creationId xmlns:p14="http://schemas.microsoft.com/office/powerpoint/2010/main" val="41130833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10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1000" fill="hold"/>
                                        <p:tgtEl>
                                          <p:spTgt spid="5"/>
                                        </p:tgtEl>
                                        <p:attrNameLst>
                                          <p:attrName>ppt_x</p:attrName>
                                        </p:attrNameLst>
                                      </p:cBhvr>
                                      <p:tavLst>
                                        <p:tav tm="0">
                                          <p:val>
                                            <p:strVal val="#ppt_x"/>
                                          </p:val>
                                        </p:tav>
                                        <p:tav tm="100000">
                                          <p:val>
                                            <p:strVal val="#ppt_x"/>
                                          </p:val>
                                        </p:tav>
                                      </p:tavLst>
                                    </p:anim>
                                    <p:anim calcmode="lin" valueType="num">
                                      <p:cBhvr additive="base">
                                        <p:cTn id="2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1000" fill="hold"/>
                                        <p:tgtEl>
                                          <p:spTgt spid="6"/>
                                        </p:tgtEl>
                                        <p:attrNameLst>
                                          <p:attrName>ppt_x</p:attrName>
                                        </p:attrNameLst>
                                      </p:cBhvr>
                                      <p:tavLst>
                                        <p:tav tm="0">
                                          <p:val>
                                            <p:strVal val="#ppt_x"/>
                                          </p:val>
                                        </p:tav>
                                        <p:tav tm="100000">
                                          <p:val>
                                            <p:strVal val="#ppt_x"/>
                                          </p:val>
                                        </p:tav>
                                      </p:tavLst>
                                    </p:anim>
                                    <p:anim calcmode="lin" valueType="num">
                                      <p:cBhvr additive="base">
                                        <p:cTn id="34"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additive="base">
                                        <p:cTn id="3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0"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1000" fill="hold"/>
                                        <p:tgtEl>
                                          <p:spTgt spid="7"/>
                                        </p:tgtEl>
                                        <p:attrNameLst>
                                          <p:attrName>ppt_x</p:attrName>
                                        </p:attrNameLst>
                                      </p:cBhvr>
                                      <p:tavLst>
                                        <p:tav tm="0">
                                          <p:val>
                                            <p:strVal val="#ppt_x"/>
                                          </p:val>
                                        </p:tav>
                                        <p:tav tm="100000">
                                          <p:val>
                                            <p:strVal val="#ppt_x"/>
                                          </p:val>
                                        </p:tav>
                                      </p:tavLst>
                                    </p:anim>
                                    <p:anim calcmode="lin" valueType="num">
                                      <p:cBhvr additive="base">
                                        <p:cTn id="46"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3">
                                            <p:txEl>
                                              <p:pRg st="5" end="5"/>
                                            </p:txEl>
                                          </p:spTgt>
                                        </p:tgtEl>
                                        <p:attrNameLst>
                                          <p:attrName>style.visibility</p:attrName>
                                        </p:attrNameLst>
                                      </p:cBhvr>
                                      <p:to>
                                        <p:strVal val="visible"/>
                                      </p:to>
                                    </p:set>
                                    <p:anim calcmode="lin" valueType="num">
                                      <p:cBhvr additive="base">
                                        <p:cTn id="5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2"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3">
                                            <p:txEl>
                                              <p:pRg st="6" end="6"/>
                                            </p:txEl>
                                          </p:spTgt>
                                        </p:tgtEl>
                                        <p:attrNameLst>
                                          <p:attrName>style.visibility</p:attrName>
                                        </p:attrNameLst>
                                      </p:cBhvr>
                                      <p:to>
                                        <p:strVal val="visible"/>
                                      </p:to>
                                    </p:set>
                                    <p:anim calcmode="lin" valueType="num">
                                      <p:cBhvr additive="base">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8" dur="1000" fill="hold"/>
                                        <p:tgtEl>
                                          <p:spTgt spid="3">
                                            <p:txEl>
                                              <p:pRg st="6" end="6"/>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5"/>
                                            </p:cond>
                                          </p:stCondLst>
                                          <p:endCondLst>
                                            <p:cond evt="onStopAudio" delay="0">
                                              <p:tgtEl>
                                                <p:sldTgt/>
                                              </p:tgtEl>
                                            </p:cond>
                                          </p:endCondLst>
                                        </p:cTn>
                                        <p:tgtEl>
                                          <p:sndTgt r:embed="rId2" name="Applause"/>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90562"/>
          </a:xfrm>
        </p:spPr>
        <p:txBody>
          <a:bodyPr>
            <a:normAutofit fontScale="90000"/>
          </a:bodyPr>
          <a:lstStyle/>
          <a:p>
            <a:r>
              <a:rPr lang="en-US" b="1" dirty="0" smtClean="0">
                <a:solidFill>
                  <a:srgbClr val="FF0000"/>
                </a:solidFill>
              </a:rPr>
              <a:t>VELOCITY</a:t>
            </a:r>
            <a:endParaRPr lang="en-US" b="1" dirty="0">
              <a:solidFill>
                <a:srgbClr val="FF0000"/>
              </a:solidFill>
            </a:endParaRPr>
          </a:p>
        </p:txBody>
      </p:sp>
      <p:sp>
        <p:nvSpPr>
          <p:cNvPr id="3" name="Content Placeholder 2"/>
          <p:cNvSpPr>
            <a:spLocks noGrp="1"/>
          </p:cNvSpPr>
          <p:nvPr>
            <p:ph idx="1"/>
          </p:nvPr>
        </p:nvSpPr>
        <p:spPr>
          <a:xfrm>
            <a:off x="254000" y="965200"/>
            <a:ext cx="8712200" cy="5384800"/>
          </a:xfrm>
        </p:spPr>
        <p:txBody>
          <a:bodyPr/>
          <a:lstStyle/>
          <a:p>
            <a:pPr marL="0" indent="0">
              <a:buNone/>
            </a:pPr>
            <a:r>
              <a:rPr lang="en-US" b="1" dirty="0" smtClean="0">
                <a:solidFill>
                  <a:srgbClr val="0000FF"/>
                </a:solidFill>
              </a:rPr>
              <a:t>Back to our friend Galileo dropping stones from the top of the leaning tower (low side !)</a:t>
            </a:r>
            <a:endParaRPr lang="en-US" b="1" dirty="0">
              <a:solidFill>
                <a:srgbClr val="0000FF"/>
              </a:solidFill>
            </a:endParaRPr>
          </a:p>
        </p:txBody>
      </p:sp>
      <p:pic>
        <p:nvPicPr>
          <p:cNvPr id="4" name="Picture 3" descr="Picture 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3499" y="2081337"/>
            <a:ext cx="3825906" cy="4548063"/>
          </a:xfrm>
          <a:prstGeom prst="rect">
            <a:avLst/>
          </a:prstGeom>
        </p:spPr>
      </p:pic>
    </p:spTree>
    <p:extLst>
      <p:ext uri="{BB962C8B-B14F-4D97-AF65-F5344CB8AC3E}">
        <p14:creationId xmlns:p14="http://schemas.microsoft.com/office/powerpoint/2010/main" val="31586447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ppt_x"/>
                                          </p:val>
                                        </p:tav>
                                        <p:tav tm="100000">
                                          <p:val>
                                            <p:strVal val="#ppt_x"/>
                                          </p:val>
                                        </p:tav>
                                      </p:tavLst>
                                    </p:anim>
                                    <p:anim calcmode="lin" valueType="num">
                                      <p:cBhvr additive="base">
                                        <p:cTn id="20"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4000" y="304800"/>
            <a:ext cx="8610600" cy="6273800"/>
          </a:xfrm>
        </p:spPr>
        <p:txBody>
          <a:bodyPr/>
          <a:lstStyle/>
          <a:p>
            <a:pPr marL="0" indent="0">
              <a:buNone/>
            </a:pPr>
            <a:r>
              <a:rPr lang="en-US" b="1" dirty="0" smtClean="0">
                <a:solidFill>
                  <a:srgbClr val="0000FF"/>
                </a:solidFill>
              </a:rPr>
              <a:t>A little knowledge of </a:t>
            </a:r>
            <a:r>
              <a:rPr lang="en-US" b="1" dirty="0" smtClean="0">
                <a:solidFill>
                  <a:srgbClr val="0000FF"/>
                </a:solidFill>
              </a:rPr>
              <a:t>Physics (or</a:t>
            </a:r>
            <a:r>
              <a:rPr lang="en-US" b="1" dirty="0" smtClean="0">
                <a:solidFill>
                  <a:srgbClr val="FF0000"/>
                </a:solidFill>
              </a:rPr>
              <a:t> Wikipedia</a:t>
            </a:r>
            <a:r>
              <a:rPr lang="en-US" b="1" dirty="0" smtClean="0">
                <a:solidFill>
                  <a:srgbClr val="0000FF"/>
                </a:solidFill>
              </a:rPr>
              <a:t>, just go to</a:t>
            </a:r>
          </a:p>
          <a:p>
            <a:pPr marL="0" indent="0" algn="ctr">
              <a:buNone/>
            </a:pPr>
            <a:r>
              <a:rPr lang="en-US" sz="2600" b="1" dirty="0">
                <a:solidFill>
                  <a:srgbClr val="0000FF"/>
                </a:solidFill>
                <a:hlinkClick r:id="rId2"/>
              </a:rPr>
              <a:t>http://en.wikipedia.org/</a:t>
            </a:r>
            <a:r>
              <a:rPr lang="en-US" sz="2600" b="1" dirty="0" smtClean="0">
                <a:solidFill>
                  <a:srgbClr val="0000FF"/>
                </a:solidFill>
                <a:hlinkClick r:id="rId2"/>
              </a:rPr>
              <a:t>wiki/Equations_for_a_falling_body</a:t>
            </a:r>
            <a:r>
              <a:rPr lang="en-US" sz="2600" b="1" dirty="0" smtClean="0">
                <a:solidFill>
                  <a:srgbClr val="0000FF"/>
                </a:solidFill>
              </a:rPr>
              <a:t>)</a:t>
            </a:r>
          </a:p>
          <a:p>
            <a:pPr marL="0" indent="0">
              <a:buNone/>
            </a:pPr>
            <a:r>
              <a:rPr lang="en-US" b="1" dirty="0">
                <a:solidFill>
                  <a:srgbClr val="0000FF"/>
                </a:solidFill>
              </a:rPr>
              <a:t>s</a:t>
            </a:r>
            <a:r>
              <a:rPr lang="en-US" b="1" dirty="0" smtClean="0">
                <a:solidFill>
                  <a:srgbClr val="0000FF"/>
                </a:solidFill>
              </a:rPr>
              <a:t>hows that    seconds after leaving Galileo’s hand the stone has traveled            meters, where</a:t>
            </a:r>
            <a:endParaRPr lang="en-US" b="1" dirty="0">
              <a:solidFill>
                <a:srgbClr val="0000FF"/>
              </a:solidFill>
            </a:endParaRPr>
          </a:p>
          <a:p>
            <a:pPr marL="0" indent="0">
              <a:buNone/>
            </a:pPr>
            <a:r>
              <a:rPr lang="en-US" sz="2600" b="1" dirty="0" smtClean="0">
                <a:solidFill>
                  <a:srgbClr val="0000FF"/>
                </a:solidFill>
              </a:rPr>
              <a:t> </a:t>
            </a:r>
          </a:p>
          <a:p>
            <a:pPr marL="0" indent="0">
              <a:buNone/>
            </a:pPr>
            <a:r>
              <a:rPr lang="en-US" b="1" dirty="0" smtClean="0">
                <a:solidFill>
                  <a:srgbClr val="0000FF"/>
                </a:solidFill>
              </a:rPr>
              <a:t>Over a time interval                          the stone has dropped (in     seconds !) from</a:t>
            </a:r>
          </a:p>
          <a:p>
            <a:pPr marL="0" indent="0">
              <a:buNone/>
            </a:pPr>
            <a:r>
              <a:rPr lang="en-US" b="1" dirty="0" smtClean="0">
                <a:solidFill>
                  <a:srgbClr val="0000FF"/>
                </a:solidFill>
              </a:rPr>
              <a:t>                       meters  away from Galileo’s hand </a:t>
            </a:r>
            <a:r>
              <a:rPr lang="en-US" b="1" dirty="0" smtClean="0">
                <a:solidFill>
                  <a:srgbClr val="FF0000"/>
                </a:solidFill>
              </a:rPr>
              <a:t>to</a:t>
            </a:r>
          </a:p>
          <a:p>
            <a:pPr marL="0" indent="0">
              <a:spcBef>
                <a:spcPts val="1368"/>
              </a:spcBef>
              <a:buNone/>
            </a:pPr>
            <a:r>
              <a:rPr lang="en-US" b="1" dirty="0">
                <a:solidFill>
                  <a:srgbClr val="0000FF"/>
                </a:solidFill>
              </a:rPr>
              <a:t> </a:t>
            </a:r>
            <a:r>
              <a:rPr lang="en-US" b="1" dirty="0" smtClean="0">
                <a:solidFill>
                  <a:srgbClr val="0000FF"/>
                </a:solidFill>
              </a:rPr>
              <a:t>                      meters away from Galileo’s hand</a:t>
            </a:r>
          </a:p>
          <a:p>
            <a:pPr marL="0" indent="0">
              <a:spcBef>
                <a:spcPts val="1368"/>
              </a:spcBef>
              <a:buNone/>
            </a:pPr>
            <a:r>
              <a:rPr lang="en-US" b="1" dirty="0" smtClean="0">
                <a:solidFill>
                  <a:srgbClr val="0000FF"/>
                </a:solidFill>
              </a:rPr>
              <a:t>The stone’s average velocity        is  therefore</a:t>
            </a:r>
            <a:endParaRPr lang="en-US" b="1" dirty="0">
              <a:solidFill>
                <a:srgbClr val="0000FF"/>
              </a:solidFill>
            </a:endParaRPr>
          </a:p>
        </p:txBody>
      </p:sp>
      <p:pic>
        <p:nvPicPr>
          <p:cNvPr id="2" name="Picture 1"/>
          <p:cNvPicPr>
            <a:picLocks noChangeAspect="1"/>
          </p:cNvPicPr>
          <p:nvPr/>
        </p:nvPicPr>
        <p:blipFill>
          <a:blip r:embed="rId3"/>
          <a:stretch>
            <a:fillRect/>
          </a:stretch>
        </p:blipFill>
        <p:spPr>
          <a:xfrm>
            <a:off x="2306765" y="1975930"/>
            <a:ext cx="199771" cy="353441"/>
          </a:xfrm>
          <a:prstGeom prst="rect">
            <a:avLst/>
          </a:prstGeom>
        </p:spPr>
      </p:pic>
      <p:pic>
        <p:nvPicPr>
          <p:cNvPr id="4" name="Picture 3"/>
          <p:cNvPicPr>
            <a:picLocks noChangeAspect="1"/>
          </p:cNvPicPr>
          <p:nvPr/>
        </p:nvPicPr>
        <p:blipFill>
          <a:blip r:embed="rId4"/>
          <a:stretch>
            <a:fillRect/>
          </a:stretch>
        </p:blipFill>
        <p:spPr>
          <a:xfrm>
            <a:off x="4253357" y="2354771"/>
            <a:ext cx="891286" cy="537845"/>
          </a:xfrm>
          <a:prstGeom prst="rect">
            <a:avLst/>
          </a:prstGeom>
        </p:spPr>
      </p:pic>
      <p:pic>
        <p:nvPicPr>
          <p:cNvPr id="5" name="Picture 4"/>
          <p:cNvPicPr>
            <a:picLocks noChangeAspect="1"/>
          </p:cNvPicPr>
          <p:nvPr/>
        </p:nvPicPr>
        <p:blipFill>
          <a:blip r:embed="rId5"/>
          <a:stretch>
            <a:fillRect/>
          </a:stretch>
        </p:blipFill>
        <p:spPr>
          <a:xfrm>
            <a:off x="3215005" y="2736660"/>
            <a:ext cx="2612390" cy="660781"/>
          </a:xfrm>
          <a:prstGeom prst="rect">
            <a:avLst/>
          </a:prstGeom>
        </p:spPr>
      </p:pic>
      <p:pic>
        <p:nvPicPr>
          <p:cNvPr id="6" name="Picture 5"/>
          <p:cNvPicPr>
            <a:picLocks noChangeAspect="1"/>
          </p:cNvPicPr>
          <p:nvPr/>
        </p:nvPicPr>
        <p:blipFill>
          <a:blip r:embed="rId6"/>
          <a:stretch>
            <a:fillRect/>
          </a:stretch>
        </p:blipFill>
        <p:spPr>
          <a:xfrm>
            <a:off x="3792538" y="3339592"/>
            <a:ext cx="2228215" cy="737616"/>
          </a:xfrm>
          <a:prstGeom prst="rect">
            <a:avLst/>
          </a:prstGeom>
        </p:spPr>
      </p:pic>
      <p:pic>
        <p:nvPicPr>
          <p:cNvPr id="7" name="Picture 6"/>
          <p:cNvPicPr>
            <a:picLocks noChangeAspect="1"/>
          </p:cNvPicPr>
          <p:nvPr/>
        </p:nvPicPr>
        <p:blipFill>
          <a:blip r:embed="rId7"/>
          <a:stretch>
            <a:fillRect/>
          </a:stretch>
        </p:blipFill>
        <p:spPr>
          <a:xfrm>
            <a:off x="367157" y="4469384"/>
            <a:ext cx="1121791" cy="737616"/>
          </a:xfrm>
          <a:prstGeom prst="rect">
            <a:avLst/>
          </a:prstGeom>
        </p:spPr>
      </p:pic>
      <p:pic>
        <p:nvPicPr>
          <p:cNvPr id="8" name="Picture 7"/>
          <p:cNvPicPr>
            <a:picLocks noChangeAspect="1"/>
          </p:cNvPicPr>
          <p:nvPr/>
        </p:nvPicPr>
        <p:blipFill>
          <a:blip r:embed="rId8"/>
          <a:stretch>
            <a:fillRect/>
          </a:stretch>
        </p:blipFill>
        <p:spPr>
          <a:xfrm>
            <a:off x="367157" y="5155184"/>
            <a:ext cx="1890141" cy="737616"/>
          </a:xfrm>
          <a:prstGeom prst="rect">
            <a:avLst/>
          </a:prstGeom>
        </p:spPr>
      </p:pic>
      <p:pic>
        <p:nvPicPr>
          <p:cNvPr id="9" name="Picture 8"/>
          <p:cNvPicPr>
            <a:picLocks noChangeAspect="1"/>
          </p:cNvPicPr>
          <p:nvPr/>
        </p:nvPicPr>
        <p:blipFill>
          <a:blip r:embed="rId9"/>
          <a:stretch>
            <a:fillRect/>
          </a:stretch>
        </p:blipFill>
        <p:spPr>
          <a:xfrm>
            <a:off x="2430400" y="3966337"/>
            <a:ext cx="291973" cy="399542"/>
          </a:xfrm>
          <a:prstGeom prst="rect">
            <a:avLst/>
          </a:prstGeom>
        </p:spPr>
      </p:pic>
      <p:pic>
        <p:nvPicPr>
          <p:cNvPr id="10" name="Picture 9"/>
          <p:cNvPicPr>
            <a:picLocks noChangeAspect="1"/>
          </p:cNvPicPr>
          <p:nvPr/>
        </p:nvPicPr>
        <p:blipFill>
          <a:blip r:embed="rId10"/>
          <a:stretch>
            <a:fillRect/>
          </a:stretch>
        </p:blipFill>
        <p:spPr>
          <a:xfrm>
            <a:off x="5299774" y="5988305"/>
            <a:ext cx="261239" cy="291973"/>
          </a:xfrm>
          <a:prstGeom prst="rect">
            <a:avLst/>
          </a:prstGeom>
        </p:spPr>
      </p:pic>
    </p:spTree>
    <p:extLst>
      <p:ext uri="{BB962C8B-B14F-4D97-AF65-F5344CB8AC3E}">
        <p14:creationId xmlns:p14="http://schemas.microsoft.com/office/powerpoint/2010/main" val="33885922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ppt_x"/>
                                          </p:val>
                                        </p:tav>
                                        <p:tav tm="100000">
                                          <p:val>
                                            <p:strVal val="#ppt_x"/>
                                          </p:val>
                                        </p:tav>
                                      </p:tavLst>
                                    </p:anim>
                                    <p:anim calcmode="lin" valueType="num">
                                      <p:cBhvr additive="base">
                                        <p:cTn id="24" dur="10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1000" fill="hold"/>
                                        <p:tgtEl>
                                          <p:spTgt spid="2"/>
                                        </p:tgtEl>
                                        <p:attrNameLst>
                                          <p:attrName>ppt_x</p:attrName>
                                        </p:attrNameLst>
                                      </p:cBhvr>
                                      <p:tavLst>
                                        <p:tav tm="0">
                                          <p:val>
                                            <p:strVal val="#ppt_x"/>
                                          </p:val>
                                        </p:tav>
                                        <p:tav tm="100000">
                                          <p:val>
                                            <p:strVal val="#ppt_x"/>
                                          </p:val>
                                        </p:tav>
                                      </p:tavLst>
                                    </p:anim>
                                    <p:anim calcmode="lin" valueType="num">
                                      <p:cBhvr additive="base">
                                        <p:cTn id="2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additive="base">
                                        <p:cTn id="3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4" dur="1000" fill="hold"/>
                                        <p:tgtEl>
                                          <p:spTgt spid="3">
                                            <p:txEl>
                                              <p:pRg st="3" end="3"/>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1000" fill="hold"/>
                                        <p:tgtEl>
                                          <p:spTgt spid="5"/>
                                        </p:tgtEl>
                                        <p:attrNameLst>
                                          <p:attrName>ppt_x</p:attrName>
                                        </p:attrNameLst>
                                      </p:cBhvr>
                                      <p:tavLst>
                                        <p:tav tm="0">
                                          <p:val>
                                            <p:strVal val="#ppt_x"/>
                                          </p:val>
                                        </p:tav>
                                        <p:tav tm="100000">
                                          <p:val>
                                            <p:strVal val="#ppt_x"/>
                                          </p:val>
                                        </p:tav>
                                      </p:tavLst>
                                    </p:anim>
                                    <p:anim calcmode="lin" valueType="num">
                                      <p:cBhvr additive="base">
                                        <p:cTn id="3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additive="base">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3">
                                            <p:txEl>
                                              <p:pRg st="4" end="4"/>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1000" fill="hold"/>
                                        <p:tgtEl>
                                          <p:spTgt spid="9"/>
                                        </p:tgtEl>
                                        <p:attrNameLst>
                                          <p:attrName>ppt_x</p:attrName>
                                        </p:attrNameLst>
                                      </p:cBhvr>
                                      <p:tavLst>
                                        <p:tav tm="0">
                                          <p:val>
                                            <p:strVal val="#ppt_x"/>
                                          </p:val>
                                        </p:tav>
                                        <p:tav tm="100000">
                                          <p:val>
                                            <p:strVal val="#ppt_x"/>
                                          </p:val>
                                        </p:tav>
                                      </p:tavLst>
                                    </p:anim>
                                    <p:anim calcmode="lin" valueType="num">
                                      <p:cBhvr additive="base">
                                        <p:cTn id="48" dur="1000" fill="hold"/>
                                        <p:tgtEl>
                                          <p:spTgt spid="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1000" fill="hold"/>
                                        <p:tgtEl>
                                          <p:spTgt spid="6"/>
                                        </p:tgtEl>
                                        <p:attrNameLst>
                                          <p:attrName>ppt_x</p:attrName>
                                        </p:attrNameLst>
                                      </p:cBhvr>
                                      <p:tavLst>
                                        <p:tav tm="0">
                                          <p:val>
                                            <p:strVal val="#ppt_x"/>
                                          </p:val>
                                        </p:tav>
                                        <p:tav tm="100000">
                                          <p:val>
                                            <p:strVal val="#ppt_x"/>
                                          </p:val>
                                        </p:tav>
                                      </p:tavLst>
                                    </p:anim>
                                    <p:anim calcmode="lin" valueType="num">
                                      <p:cBhvr additive="base">
                                        <p:cTn id="52"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 calcmode="lin" valueType="num">
                                      <p:cBhvr additive="base">
                                        <p:cTn id="5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8" dur="1000" fill="hold"/>
                                        <p:tgtEl>
                                          <p:spTgt spid="3">
                                            <p:txEl>
                                              <p:pRg st="5" end="5"/>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1000" fill="hold"/>
                                        <p:tgtEl>
                                          <p:spTgt spid="7"/>
                                        </p:tgtEl>
                                        <p:attrNameLst>
                                          <p:attrName>ppt_x</p:attrName>
                                        </p:attrNameLst>
                                      </p:cBhvr>
                                      <p:tavLst>
                                        <p:tav tm="0">
                                          <p:val>
                                            <p:strVal val="#ppt_x"/>
                                          </p:val>
                                        </p:tav>
                                        <p:tav tm="100000">
                                          <p:val>
                                            <p:strVal val="#ppt_x"/>
                                          </p:val>
                                        </p:tav>
                                      </p:tavLst>
                                    </p:anim>
                                    <p:anim calcmode="lin" valueType="num">
                                      <p:cBhvr additive="base">
                                        <p:cTn id="62"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6" end="6"/>
                                            </p:txEl>
                                          </p:spTgt>
                                        </p:tgtEl>
                                        <p:attrNameLst>
                                          <p:attrName>style.visibility</p:attrName>
                                        </p:attrNameLst>
                                      </p:cBhvr>
                                      <p:to>
                                        <p:strVal val="visible"/>
                                      </p:to>
                                    </p:set>
                                    <p:anim calcmode="lin" valueType="num">
                                      <p:cBhvr additive="base">
                                        <p:cTn id="6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68" dur="1000" fill="hold"/>
                                        <p:tgtEl>
                                          <p:spTgt spid="3">
                                            <p:txEl>
                                              <p:pRg st="6" end="6"/>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additive="base">
                                        <p:cTn id="71" dur="1000" fill="hold"/>
                                        <p:tgtEl>
                                          <p:spTgt spid="8"/>
                                        </p:tgtEl>
                                        <p:attrNameLst>
                                          <p:attrName>ppt_x</p:attrName>
                                        </p:attrNameLst>
                                      </p:cBhvr>
                                      <p:tavLst>
                                        <p:tav tm="0">
                                          <p:val>
                                            <p:strVal val="#ppt_x"/>
                                          </p:val>
                                        </p:tav>
                                        <p:tav tm="100000">
                                          <p:val>
                                            <p:strVal val="#ppt_x"/>
                                          </p:val>
                                        </p:tav>
                                      </p:tavLst>
                                    </p:anim>
                                    <p:anim calcmode="lin" valueType="num">
                                      <p:cBhvr additive="base">
                                        <p:cTn id="72"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3">
                                            <p:txEl>
                                              <p:pRg st="7" end="7"/>
                                            </p:txEl>
                                          </p:spTgt>
                                        </p:tgtEl>
                                        <p:attrNameLst>
                                          <p:attrName>style.visibility</p:attrName>
                                        </p:attrNameLst>
                                      </p:cBhvr>
                                      <p:to>
                                        <p:strVal val="visible"/>
                                      </p:to>
                                    </p:set>
                                    <p:anim calcmode="lin" valueType="num">
                                      <p:cBhvr additive="base">
                                        <p:cTn id="7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78" dur="1000" fill="hold"/>
                                        <p:tgtEl>
                                          <p:spTgt spid="3">
                                            <p:txEl>
                                              <p:pRg st="7" end="7"/>
                                            </p:txEl>
                                          </p:spTgt>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10"/>
                                        </p:tgtEl>
                                        <p:attrNameLst>
                                          <p:attrName>style.visibility</p:attrName>
                                        </p:attrNameLst>
                                      </p:cBhvr>
                                      <p:to>
                                        <p:strVal val="visible"/>
                                      </p:to>
                                    </p:set>
                                    <p:anim calcmode="lin" valueType="num">
                                      <p:cBhvr additive="base">
                                        <p:cTn id="81" dur="1000" fill="hold"/>
                                        <p:tgtEl>
                                          <p:spTgt spid="10"/>
                                        </p:tgtEl>
                                        <p:attrNameLst>
                                          <p:attrName>ppt_x</p:attrName>
                                        </p:attrNameLst>
                                      </p:cBhvr>
                                      <p:tavLst>
                                        <p:tav tm="0">
                                          <p:val>
                                            <p:strVal val="#ppt_x"/>
                                          </p:val>
                                        </p:tav>
                                        <p:tav tm="100000">
                                          <p:val>
                                            <p:strVal val="#ppt_x"/>
                                          </p:val>
                                        </p:tav>
                                      </p:tavLst>
                                    </p:anim>
                                    <p:anim calcmode="lin" valueType="num">
                                      <p:cBhvr additive="base">
                                        <p:cTn id="82"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79400"/>
            <a:ext cx="8686800" cy="6375400"/>
          </a:xfrm>
        </p:spPr>
        <p:txBody>
          <a:bodyPr/>
          <a:lstStyle/>
          <a:p>
            <a:pPr marL="0" indent="0">
              <a:buNone/>
            </a:pPr>
            <a:r>
              <a:rPr lang="en-US" b="1" dirty="0" smtClean="0">
                <a:solidFill>
                  <a:srgbClr val="0000FF"/>
                </a:solidFill>
              </a:rPr>
              <a:t>(over </a:t>
            </a:r>
            <a:r>
              <a:rPr lang="en-US" b="1" dirty="0" smtClean="0">
                <a:solidFill>
                  <a:srgbClr val="FF0000"/>
                </a:solidFill>
              </a:rPr>
              <a:t>THAT</a:t>
            </a:r>
            <a:r>
              <a:rPr lang="en-US" b="1" dirty="0" smtClean="0">
                <a:solidFill>
                  <a:srgbClr val="0000FF"/>
                </a:solidFill>
              </a:rPr>
              <a:t> time interval !, it will change if you change        or      )</a:t>
            </a: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endParaRPr lang="en-US" b="1" dirty="0">
              <a:solidFill>
                <a:srgbClr val="0000FF"/>
              </a:solidFill>
            </a:endParaRPr>
          </a:p>
          <a:p>
            <a:pPr marL="0" indent="0">
              <a:buNone/>
            </a:pPr>
            <a:r>
              <a:rPr lang="en-US" b="1" dirty="0">
                <a:solidFill>
                  <a:srgbClr val="0000FF"/>
                </a:solidFill>
              </a:rPr>
              <a:t>t</a:t>
            </a:r>
            <a:r>
              <a:rPr lang="en-US" b="1" dirty="0" smtClean="0">
                <a:solidFill>
                  <a:srgbClr val="0000FF"/>
                </a:solidFill>
              </a:rPr>
              <a:t>he same kind of quotient we had before !</a:t>
            </a:r>
          </a:p>
          <a:p>
            <a:pPr marL="0" indent="0">
              <a:buNone/>
            </a:pPr>
            <a:r>
              <a:rPr lang="en-US" b="1" dirty="0" smtClean="0">
                <a:solidFill>
                  <a:srgbClr val="0000FF"/>
                </a:solidFill>
              </a:rPr>
              <a:t>If we let                    and see what happens to the quotient we get the notion of</a:t>
            </a:r>
          </a:p>
          <a:p>
            <a:pPr marL="0" indent="0" algn="ctr">
              <a:buNone/>
            </a:pPr>
            <a:r>
              <a:rPr lang="en-US" b="1" dirty="0" smtClean="0">
                <a:solidFill>
                  <a:srgbClr val="0000FF"/>
                </a:solidFill>
              </a:rPr>
              <a:t>Instantaneous velocity at time         </a:t>
            </a:r>
          </a:p>
          <a:p>
            <a:pPr marL="0" indent="0">
              <a:buNone/>
            </a:pPr>
            <a:r>
              <a:rPr lang="en-US" b="1" dirty="0" smtClean="0">
                <a:solidFill>
                  <a:srgbClr val="0000FF"/>
                </a:solidFill>
              </a:rPr>
              <a:t>Question </a:t>
            </a:r>
            <a:r>
              <a:rPr lang="en-US" b="1" dirty="0" smtClean="0">
                <a:solidFill>
                  <a:srgbClr val="FF0000"/>
                </a:solidFill>
              </a:rPr>
              <a:t>Q1a</a:t>
            </a:r>
            <a:r>
              <a:rPr lang="en-US" b="1" dirty="0" smtClean="0">
                <a:solidFill>
                  <a:srgbClr val="0000FF"/>
                </a:solidFill>
              </a:rPr>
              <a:t> asked how fast the stone was going when it hit the ground. If we knew       at that time</a:t>
            </a:r>
            <a:endParaRPr lang="en-US" b="1" dirty="0">
              <a:solidFill>
                <a:srgbClr val="0000FF"/>
              </a:solidFill>
            </a:endParaRPr>
          </a:p>
        </p:txBody>
      </p:sp>
      <p:pic>
        <p:nvPicPr>
          <p:cNvPr id="4" name="Picture 3"/>
          <p:cNvPicPr>
            <a:picLocks noChangeAspect="1"/>
          </p:cNvPicPr>
          <p:nvPr/>
        </p:nvPicPr>
        <p:blipFill>
          <a:blip r:embed="rId2"/>
          <a:stretch>
            <a:fillRect/>
          </a:stretch>
        </p:blipFill>
        <p:spPr>
          <a:xfrm>
            <a:off x="2768664" y="841629"/>
            <a:ext cx="291973" cy="399542"/>
          </a:xfrm>
          <a:prstGeom prst="rect">
            <a:avLst/>
          </a:prstGeom>
        </p:spPr>
      </p:pic>
      <p:pic>
        <p:nvPicPr>
          <p:cNvPr id="5" name="Picture 4"/>
          <p:cNvPicPr>
            <a:picLocks noChangeAspect="1"/>
          </p:cNvPicPr>
          <p:nvPr/>
        </p:nvPicPr>
        <p:blipFill>
          <a:blip r:embed="rId3"/>
          <a:stretch>
            <a:fillRect/>
          </a:stretch>
        </p:blipFill>
        <p:spPr>
          <a:xfrm>
            <a:off x="1706563" y="681355"/>
            <a:ext cx="384175" cy="737616"/>
          </a:xfrm>
          <a:prstGeom prst="rect">
            <a:avLst/>
          </a:prstGeom>
        </p:spPr>
      </p:pic>
      <p:pic>
        <p:nvPicPr>
          <p:cNvPr id="6" name="Picture 5"/>
          <p:cNvPicPr>
            <a:picLocks noChangeAspect="1"/>
          </p:cNvPicPr>
          <p:nvPr/>
        </p:nvPicPr>
        <p:blipFill>
          <a:blip r:embed="rId4"/>
          <a:stretch>
            <a:fillRect/>
          </a:stretch>
        </p:blipFill>
        <p:spPr>
          <a:xfrm>
            <a:off x="2090738" y="1429182"/>
            <a:ext cx="4800651" cy="1453718"/>
          </a:xfrm>
          <a:prstGeom prst="rect">
            <a:avLst/>
          </a:prstGeom>
        </p:spPr>
      </p:pic>
      <p:pic>
        <p:nvPicPr>
          <p:cNvPr id="8" name="Picture 7"/>
          <p:cNvPicPr>
            <a:picLocks noChangeAspect="1"/>
          </p:cNvPicPr>
          <p:nvPr/>
        </p:nvPicPr>
        <p:blipFill>
          <a:blip r:embed="rId5"/>
          <a:stretch>
            <a:fillRect/>
          </a:stretch>
        </p:blipFill>
        <p:spPr>
          <a:xfrm>
            <a:off x="1881632" y="3760724"/>
            <a:ext cx="1367663" cy="430276"/>
          </a:xfrm>
          <a:prstGeom prst="rect">
            <a:avLst/>
          </a:prstGeom>
        </p:spPr>
      </p:pic>
      <p:pic>
        <p:nvPicPr>
          <p:cNvPr id="9" name="Picture 8"/>
          <p:cNvPicPr>
            <a:picLocks noChangeAspect="1"/>
          </p:cNvPicPr>
          <p:nvPr/>
        </p:nvPicPr>
        <p:blipFill>
          <a:blip r:embed="rId6"/>
          <a:stretch>
            <a:fillRect/>
          </a:stretch>
        </p:blipFill>
        <p:spPr>
          <a:xfrm>
            <a:off x="7265988" y="4698492"/>
            <a:ext cx="384175" cy="737616"/>
          </a:xfrm>
          <a:prstGeom prst="rect">
            <a:avLst/>
          </a:prstGeom>
        </p:spPr>
      </p:pic>
      <p:pic>
        <p:nvPicPr>
          <p:cNvPr id="10" name="Picture 9"/>
          <p:cNvPicPr>
            <a:picLocks noChangeAspect="1"/>
          </p:cNvPicPr>
          <p:nvPr/>
        </p:nvPicPr>
        <p:blipFill>
          <a:blip r:embed="rId6"/>
          <a:stretch>
            <a:fillRect/>
          </a:stretch>
        </p:blipFill>
        <p:spPr>
          <a:xfrm>
            <a:off x="6326188" y="5790184"/>
            <a:ext cx="384175" cy="737616"/>
          </a:xfrm>
          <a:prstGeom prst="rect">
            <a:avLst/>
          </a:prstGeom>
        </p:spPr>
      </p:pic>
    </p:spTree>
    <p:extLst>
      <p:ext uri="{BB962C8B-B14F-4D97-AF65-F5344CB8AC3E}">
        <p14:creationId xmlns:p14="http://schemas.microsoft.com/office/powerpoint/2010/main" val="9587270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000" fill="hold"/>
                                        <p:tgtEl>
                                          <p:spTgt spid="6"/>
                                        </p:tgtEl>
                                        <p:attrNameLst>
                                          <p:attrName>ppt_x</p:attrName>
                                        </p:attrNameLst>
                                      </p:cBhvr>
                                      <p:tavLst>
                                        <p:tav tm="0">
                                          <p:val>
                                            <p:strVal val="#ppt_x"/>
                                          </p:val>
                                        </p:tav>
                                        <p:tav tm="100000">
                                          <p:val>
                                            <p:strVal val="#ppt_x"/>
                                          </p:val>
                                        </p:tav>
                                      </p:tavLst>
                                    </p:anim>
                                    <p:anim calcmode="lin" valueType="num">
                                      <p:cBhvr additive="base">
                                        <p:cTn id="22"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10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1000" fill="hold"/>
                                        <p:tgtEl>
                                          <p:spTgt spid="8"/>
                                        </p:tgtEl>
                                        <p:attrNameLst>
                                          <p:attrName>ppt_x</p:attrName>
                                        </p:attrNameLst>
                                      </p:cBhvr>
                                      <p:tavLst>
                                        <p:tav tm="0">
                                          <p:val>
                                            <p:strVal val="#ppt_x"/>
                                          </p:val>
                                        </p:tav>
                                        <p:tav tm="100000">
                                          <p:val>
                                            <p:strVal val="#ppt_x"/>
                                          </p:val>
                                        </p:tav>
                                      </p:tavLst>
                                    </p:anim>
                                    <p:anim calcmode="lin" valueType="num">
                                      <p:cBhvr additive="base">
                                        <p:cTn id="38"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1000" fill="hold"/>
                                        <p:tgtEl>
                                          <p:spTgt spid="3">
                                            <p:txEl>
                                              <p:pRg st="6" end="6"/>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1000" fill="hold"/>
                                        <p:tgtEl>
                                          <p:spTgt spid="9"/>
                                        </p:tgtEl>
                                        <p:attrNameLst>
                                          <p:attrName>ppt_x</p:attrName>
                                        </p:attrNameLst>
                                      </p:cBhvr>
                                      <p:tavLst>
                                        <p:tav tm="0">
                                          <p:val>
                                            <p:strVal val="#ppt_x"/>
                                          </p:val>
                                        </p:tav>
                                        <p:tav tm="100000">
                                          <p:val>
                                            <p:strVal val="#ppt_x"/>
                                          </p:val>
                                        </p:tav>
                                      </p:tavLst>
                                    </p:anim>
                                    <p:anim calcmode="lin" valueType="num">
                                      <p:cBhvr additive="base">
                                        <p:cTn id="48"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 calcmode="lin" valueType="num">
                                      <p:cBhvr additive="base">
                                        <p:cTn id="5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4" dur="1000" fill="hold"/>
                                        <p:tgtEl>
                                          <p:spTgt spid="3">
                                            <p:txEl>
                                              <p:pRg st="7" end="7"/>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1000" fill="hold"/>
                                        <p:tgtEl>
                                          <p:spTgt spid="10"/>
                                        </p:tgtEl>
                                        <p:attrNameLst>
                                          <p:attrName>ppt_x</p:attrName>
                                        </p:attrNameLst>
                                      </p:cBhvr>
                                      <p:tavLst>
                                        <p:tav tm="0">
                                          <p:val>
                                            <p:strVal val="#ppt_x"/>
                                          </p:val>
                                        </p:tav>
                                        <p:tav tm="100000">
                                          <p:val>
                                            <p:strVal val="#ppt_x"/>
                                          </p:val>
                                        </p:tav>
                                      </p:tavLst>
                                    </p:anim>
                                    <p:anim calcmode="lin" valueType="num">
                                      <p:cBhvr additive="base">
                                        <p:cTn id="58"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54000"/>
            <a:ext cx="8661400" cy="6324600"/>
          </a:xfrm>
        </p:spPr>
        <p:txBody>
          <a:bodyPr>
            <a:normAutofit/>
          </a:bodyPr>
          <a:lstStyle/>
          <a:p>
            <a:pPr marL="0" indent="0">
              <a:buNone/>
            </a:pPr>
            <a:r>
              <a:rPr lang="en-US" b="1" dirty="0" smtClean="0">
                <a:solidFill>
                  <a:srgbClr val="0000FF"/>
                </a:solidFill>
              </a:rPr>
              <a:t>(</a:t>
            </a:r>
            <a:r>
              <a:rPr lang="en-US" b="1" dirty="0" smtClean="0">
                <a:solidFill>
                  <a:srgbClr val="008000"/>
                </a:solidFill>
              </a:rPr>
              <a:t>that is, if we knew how many seconds it took the stone to hit the ground</a:t>
            </a:r>
            <a:r>
              <a:rPr lang="en-US" b="1" dirty="0" smtClean="0">
                <a:solidFill>
                  <a:srgbClr val="0000FF"/>
                </a:solidFill>
              </a:rPr>
              <a:t>) we could apply the same three steps as in the tangent problem and get our answer. But we </a:t>
            </a:r>
            <a:r>
              <a:rPr lang="en-US" b="1" dirty="0" smtClean="0">
                <a:solidFill>
                  <a:srgbClr val="FF0000"/>
                </a:solidFill>
              </a:rPr>
              <a:t>DO</a:t>
            </a:r>
            <a:r>
              <a:rPr lang="en-US" b="1" dirty="0" smtClean="0">
                <a:solidFill>
                  <a:srgbClr val="0000FF"/>
                </a:solidFill>
              </a:rPr>
              <a:t> know how long it takes the stone to get down! It has to travel  55.86 m and the equation (</a:t>
            </a:r>
            <a:r>
              <a:rPr lang="en-US" b="1" dirty="0" err="1" smtClean="0">
                <a:solidFill>
                  <a:srgbClr val="0000FF"/>
                </a:solidFill>
              </a:rPr>
              <a:t>wikipedia</a:t>
            </a:r>
            <a:r>
              <a:rPr lang="en-US" b="1" dirty="0" smtClean="0">
                <a:solidFill>
                  <a:srgbClr val="0000FF"/>
                </a:solidFill>
              </a:rPr>
              <a:t>!) is</a:t>
            </a:r>
          </a:p>
          <a:p>
            <a:pPr marL="0" indent="0">
              <a:buNone/>
            </a:pPr>
            <a:endParaRPr lang="en-US" b="1" dirty="0">
              <a:solidFill>
                <a:srgbClr val="0000FF"/>
              </a:solidFill>
            </a:endParaRPr>
          </a:p>
          <a:p>
            <a:pPr marL="0" indent="0">
              <a:buNone/>
            </a:pPr>
            <a:r>
              <a:rPr lang="en-US" b="1" dirty="0" smtClean="0">
                <a:solidFill>
                  <a:srgbClr val="0000FF"/>
                </a:solidFill>
              </a:rPr>
              <a:t>When                             my cheap TI30 tells me that</a:t>
            </a: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r>
              <a:rPr lang="en-US" b="1" dirty="0" smtClean="0">
                <a:solidFill>
                  <a:srgbClr val="0000FF"/>
                </a:solidFill>
              </a:rPr>
              <a:t>We go for the three steps. We look at the ratio</a:t>
            </a:r>
            <a:endParaRPr lang="en-US" b="1" dirty="0">
              <a:solidFill>
                <a:srgbClr val="0000FF"/>
              </a:solidFill>
            </a:endParaRPr>
          </a:p>
        </p:txBody>
      </p:sp>
      <p:pic>
        <p:nvPicPr>
          <p:cNvPr id="4" name="Picture 3"/>
          <p:cNvPicPr>
            <a:picLocks noChangeAspect="1"/>
          </p:cNvPicPr>
          <p:nvPr/>
        </p:nvPicPr>
        <p:blipFill>
          <a:blip r:embed="rId2"/>
          <a:stretch>
            <a:fillRect/>
          </a:stretch>
        </p:blipFill>
        <p:spPr>
          <a:xfrm>
            <a:off x="3240405" y="3168460"/>
            <a:ext cx="2612390" cy="660781"/>
          </a:xfrm>
          <a:prstGeom prst="rect">
            <a:avLst/>
          </a:prstGeom>
        </p:spPr>
      </p:pic>
      <p:pic>
        <p:nvPicPr>
          <p:cNvPr id="5" name="Picture 4"/>
          <p:cNvPicPr>
            <a:picLocks noChangeAspect="1"/>
          </p:cNvPicPr>
          <p:nvPr/>
        </p:nvPicPr>
        <p:blipFill>
          <a:blip r:embed="rId3"/>
          <a:stretch>
            <a:fillRect/>
          </a:stretch>
        </p:blipFill>
        <p:spPr>
          <a:xfrm>
            <a:off x="1444181" y="3893503"/>
            <a:ext cx="2258949" cy="430276"/>
          </a:xfrm>
          <a:prstGeom prst="rect">
            <a:avLst/>
          </a:prstGeom>
        </p:spPr>
      </p:pic>
      <p:pic>
        <p:nvPicPr>
          <p:cNvPr id="6" name="Picture 5"/>
          <p:cNvPicPr>
            <a:picLocks noChangeAspect="1"/>
          </p:cNvPicPr>
          <p:nvPr/>
        </p:nvPicPr>
        <p:blipFill>
          <a:blip r:embed="rId4"/>
          <a:stretch>
            <a:fillRect/>
          </a:stretch>
        </p:blipFill>
        <p:spPr>
          <a:xfrm>
            <a:off x="2336800" y="4521200"/>
            <a:ext cx="3949700" cy="1168400"/>
          </a:xfrm>
          <a:prstGeom prst="rect">
            <a:avLst/>
          </a:prstGeom>
        </p:spPr>
      </p:pic>
    </p:spTree>
    <p:extLst>
      <p:ext uri="{BB962C8B-B14F-4D97-AF65-F5344CB8AC3E}">
        <p14:creationId xmlns:p14="http://schemas.microsoft.com/office/powerpoint/2010/main" val="18059263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000" fill="hold"/>
                                        <p:tgtEl>
                                          <p:spTgt spid="4"/>
                                        </p:tgtEl>
                                        <p:attrNameLst>
                                          <p:attrName>ppt_x</p:attrName>
                                        </p:attrNameLst>
                                      </p:cBhvr>
                                      <p:tavLst>
                                        <p:tav tm="0">
                                          <p:val>
                                            <p:strVal val="#ppt_x"/>
                                          </p:val>
                                        </p:tav>
                                        <p:tav tm="100000">
                                          <p:val>
                                            <p:strVal val="#ppt_x"/>
                                          </p:val>
                                        </p:tav>
                                      </p:tavLst>
                                    </p:anim>
                                    <p:anim calcmode="lin" valueType="num">
                                      <p:cBhvr additive="base">
                                        <p:cTn id="14"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000" fill="hold"/>
                                        <p:tgtEl>
                                          <p:spTgt spid="5"/>
                                        </p:tgtEl>
                                        <p:attrNameLst>
                                          <p:attrName>ppt_x</p:attrName>
                                        </p:attrNameLst>
                                      </p:cBhvr>
                                      <p:tavLst>
                                        <p:tav tm="0">
                                          <p:val>
                                            <p:strVal val="#ppt_x"/>
                                          </p:val>
                                        </p:tav>
                                        <p:tav tm="100000">
                                          <p:val>
                                            <p:strVal val="#ppt_x"/>
                                          </p:val>
                                        </p:tav>
                                      </p:tavLst>
                                    </p:anim>
                                    <p:anim calcmode="lin" valueType="num">
                                      <p:cBhvr additive="base">
                                        <p:cTn id="24"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1000" fill="hold"/>
                                        <p:tgtEl>
                                          <p:spTgt spid="6"/>
                                        </p:tgtEl>
                                        <p:attrNameLst>
                                          <p:attrName>ppt_x</p:attrName>
                                        </p:attrNameLst>
                                      </p:cBhvr>
                                      <p:tavLst>
                                        <p:tav tm="0">
                                          <p:val>
                                            <p:strVal val="#ppt_x"/>
                                          </p:val>
                                        </p:tav>
                                        <p:tav tm="100000">
                                          <p:val>
                                            <p:strVal val="#ppt_x"/>
                                          </p:val>
                                        </p:tav>
                                      </p:tavLst>
                                    </p:anim>
                                    <p:anim calcmode="lin" valueType="num">
                                      <p:cBhvr additive="base">
                                        <p:cTn id="30"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4000" y="279400"/>
            <a:ext cx="8636000" cy="6299200"/>
          </a:xfrm>
        </p:spPr>
        <p:txBody>
          <a:bodyPr/>
          <a:lstStyle/>
          <a:p>
            <a:pPr marL="0" indent="0">
              <a:buNone/>
            </a:pPr>
            <a:r>
              <a:rPr lang="en-US" b="1" dirty="0" smtClean="0">
                <a:solidFill>
                  <a:srgbClr val="0000FF"/>
                </a:solidFill>
              </a:rPr>
              <a:t>(we leave       alone until the end, we just know what it is) we get</a:t>
            </a: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r>
              <a:rPr lang="en-US" b="1" dirty="0" smtClean="0">
                <a:solidFill>
                  <a:srgbClr val="0000FF"/>
                </a:solidFill>
              </a:rPr>
              <a:t>A little 7-th grade algebra tells us that</a:t>
            </a: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r>
              <a:rPr lang="en-US" b="1" dirty="0" smtClean="0">
                <a:solidFill>
                  <a:srgbClr val="0000FF"/>
                </a:solidFill>
              </a:rPr>
              <a:t>And if       shrinks to          , it’s easy to see we get</a:t>
            </a:r>
          </a:p>
          <a:p>
            <a:pPr marL="0" indent="0">
              <a:buNone/>
            </a:pPr>
            <a:endParaRPr lang="en-US" b="1" dirty="0">
              <a:solidFill>
                <a:srgbClr val="0000FF"/>
              </a:solidFill>
            </a:endParaRPr>
          </a:p>
          <a:p>
            <a:pPr marL="0" indent="0">
              <a:buNone/>
            </a:pPr>
            <a:r>
              <a:rPr lang="en-US" b="1" dirty="0" smtClean="0">
                <a:solidFill>
                  <a:srgbClr val="FF0000"/>
                </a:solidFill>
              </a:rPr>
              <a:t>NOW! </a:t>
            </a:r>
            <a:r>
              <a:rPr lang="en-US" b="1" dirty="0">
                <a:solidFill>
                  <a:srgbClr val="0000FF"/>
                </a:solidFill>
              </a:rPr>
              <a:t>w</a:t>
            </a:r>
            <a:r>
              <a:rPr lang="en-US" b="1" dirty="0" smtClean="0">
                <a:solidFill>
                  <a:srgbClr val="0000FF"/>
                </a:solidFill>
              </a:rPr>
              <a:t>e let                              and get (</a:t>
            </a:r>
            <a:r>
              <a:rPr lang="en-US" b="1" dirty="0" smtClean="0">
                <a:solidFill>
                  <a:srgbClr val="008000"/>
                </a:solidFill>
              </a:rPr>
              <a:t>TI30 !</a:t>
            </a:r>
            <a:r>
              <a:rPr lang="en-US" b="1" dirty="0" smtClean="0">
                <a:solidFill>
                  <a:srgbClr val="0000FF"/>
                </a:solidFill>
              </a:rPr>
              <a:t>)                           </a:t>
            </a:r>
            <a:endParaRPr lang="en-US" b="1" dirty="0">
              <a:solidFill>
                <a:srgbClr val="0000FF"/>
              </a:solidFill>
            </a:endParaRPr>
          </a:p>
        </p:txBody>
      </p:sp>
      <p:pic>
        <p:nvPicPr>
          <p:cNvPr id="4" name="Picture 3"/>
          <p:cNvPicPr>
            <a:picLocks noChangeAspect="1"/>
          </p:cNvPicPr>
          <p:nvPr/>
        </p:nvPicPr>
        <p:blipFill>
          <a:blip r:embed="rId3"/>
          <a:stretch>
            <a:fillRect/>
          </a:stretch>
        </p:blipFill>
        <p:spPr>
          <a:xfrm>
            <a:off x="2189163" y="216408"/>
            <a:ext cx="384175" cy="737616"/>
          </a:xfrm>
          <a:prstGeom prst="rect">
            <a:avLst/>
          </a:prstGeom>
        </p:spPr>
      </p:pic>
      <p:pic>
        <p:nvPicPr>
          <p:cNvPr id="5" name="Picture 4"/>
          <p:cNvPicPr>
            <a:picLocks noChangeAspect="1"/>
          </p:cNvPicPr>
          <p:nvPr/>
        </p:nvPicPr>
        <p:blipFill>
          <a:blip r:embed="rId4"/>
          <a:stretch>
            <a:fillRect/>
          </a:stretch>
        </p:blipFill>
        <p:spPr>
          <a:xfrm>
            <a:off x="1629410" y="1294956"/>
            <a:ext cx="5224780" cy="1367663"/>
          </a:xfrm>
          <a:prstGeom prst="rect">
            <a:avLst/>
          </a:prstGeom>
        </p:spPr>
      </p:pic>
      <p:pic>
        <p:nvPicPr>
          <p:cNvPr id="6" name="Picture 5"/>
          <p:cNvPicPr>
            <a:picLocks noChangeAspect="1"/>
          </p:cNvPicPr>
          <p:nvPr/>
        </p:nvPicPr>
        <p:blipFill>
          <a:blip r:embed="rId5"/>
          <a:stretch>
            <a:fillRect/>
          </a:stretch>
        </p:blipFill>
        <p:spPr>
          <a:xfrm>
            <a:off x="1021334" y="3024569"/>
            <a:ext cx="7007352" cy="1367663"/>
          </a:xfrm>
          <a:prstGeom prst="rect">
            <a:avLst/>
          </a:prstGeom>
        </p:spPr>
      </p:pic>
      <p:pic>
        <p:nvPicPr>
          <p:cNvPr id="7" name="Picture 6"/>
          <p:cNvPicPr>
            <a:picLocks noChangeAspect="1"/>
          </p:cNvPicPr>
          <p:nvPr/>
        </p:nvPicPr>
        <p:blipFill>
          <a:blip r:embed="rId6"/>
          <a:stretch>
            <a:fillRect/>
          </a:stretch>
        </p:blipFill>
        <p:spPr>
          <a:xfrm>
            <a:off x="1559623" y="4392232"/>
            <a:ext cx="291973" cy="399542"/>
          </a:xfrm>
          <a:prstGeom prst="rect">
            <a:avLst/>
          </a:prstGeom>
        </p:spPr>
      </p:pic>
      <p:pic>
        <p:nvPicPr>
          <p:cNvPr id="8" name="Picture 7"/>
          <p:cNvPicPr>
            <a:picLocks noChangeAspect="1"/>
          </p:cNvPicPr>
          <p:nvPr/>
        </p:nvPicPr>
        <p:blipFill>
          <a:blip r:embed="rId7"/>
          <a:stretch>
            <a:fillRect/>
          </a:stretch>
        </p:blipFill>
        <p:spPr>
          <a:xfrm>
            <a:off x="3951860" y="4398836"/>
            <a:ext cx="353441" cy="430276"/>
          </a:xfrm>
          <a:prstGeom prst="rect">
            <a:avLst/>
          </a:prstGeom>
        </p:spPr>
      </p:pic>
      <p:pic>
        <p:nvPicPr>
          <p:cNvPr id="9" name="Picture 8"/>
          <p:cNvPicPr>
            <a:picLocks noChangeAspect="1"/>
          </p:cNvPicPr>
          <p:nvPr/>
        </p:nvPicPr>
        <p:blipFill>
          <a:blip r:embed="rId8"/>
          <a:stretch>
            <a:fillRect/>
          </a:stretch>
        </p:blipFill>
        <p:spPr>
          <a:xfrm>
            <a:off x="3004312" y="4787392"/>
            <a:ext cx="1966976" cy="737616"/>
          </a:xfrm>
          <a:prstGeom prst="rect">
            <a:avLst/>
          </a:prstGeom>
        </p:spPr>
      </p:pic>
      <p:pic>
        <p:nvPicPr>
          <p:cNvPr id="10" name="Picture 9"/>
          <p:cNvPicPr>
            <a:picLocks noChangeAspect="1"/>
          </p:cNvPicPr>
          <p:nvPr/>
        </p:nvPicPr>
        <p:blipFill>
          <a:blip r:embed="rId9"/>
          <a:stretch>
            <a:fillRect/>
          </a:stretch>
        </p:blipFill>
        <p:spPr>
          <a:xfrm>
            <a:off x="2783841" y="5469128"/>
            <a:ext cx="2179320" cy="670560"/>
          </a:xfrm>
          <a:prstGeom prst="rect">
            <a:avLst/>
          </a:prstGeom>
        </p:spPr>
      </p:pic>
      <p:pic>
        <p:nvPicPr>
          <p:cNvPr id="11" name="Picture 10"/>
          <p:cNvPicPr>
            <a:picLocks noChangeAspect="1"/>
          </p:cNvPicPr>
          <p:nvPr/>
        </p:nvPicPr>
        <p:blipFill>
          <a:blip r:embed="rId10"/>
          <a:stretch>
            <a:fillRect/>
          </a:stretch>
        </p:blipFill>
        <p:spPr>
          <a:xfrm>
            <a:off x="1972946" y="6166295"/>
            <a:ext cx="4364228" cy="507111"/>
          </a:xfrm>
          <a:prstGeom prst="rect">
            <a:avLst/>
          </a:prstGeom>
        </p:spPr>
      </p:pic>
    </p:spTree>
    <p:extLst>
      <p:ext uri="{BB962C8B-B14F-4D97-AF65-F5344CB8AC3E}">
        <p14:creationId xmlns:p14="http://schemas.microsoft.com/office/powerpoint/2010/main" val="17466923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ppt_x"/>
                                          </p:val>
                                        </p:tav>
                                        <p:tav tm="100000">
                                          <p:val>
                                            <p:strVal val="#ppt_x"/>
                                          </p:val>
                                        </p:tav>
                                      </p:tavLst>
                                    </p:anim>
                                    <p:anim calcmode="lin" valueType="num">
                                      <p:cBhvr additive="base">
                                        <p:cTn id="1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1000" fill="hold"/>
                                        <p:tgtEl>
                                          <p:spTgt spid="6"/>
                                        </p:tgtEl>
                                        <p:attrNameLst>
                                          <p:attrName>ppt_x</p:attrName>
                                        </p:attrNameLst>
                                      </p:cBhvr>
                                      <p:tavLst>
                                        <p:tav tm="0">
                                          <p:val>
                                            <p:strVal val="#ppt_x"/>
                                          </p:val>
                                        </p:tav>
                                        <p:tav tm="100000">
                                          <p:val>
                                            <p:strVal val="#ppt_x"/>
                                          </p:val>
                                        </p:tav>
                                      </p:tavLst>
                                    </p:anim>
                                    <p:anim calcmode="lin" valueType="num">
                                      <p:cBhvr additive="base">
                                        <p:cTn id="30"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10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1000" fill="hold"/>
                                        <p:tgtEl>
                                          <p:spTgt spid="7"/>
                                        </p:tgtEl>
                                        <p:attrNameLst>
                                          <p:attrName>ppt_x</p:attrName>
                                        </p:attrNameLst>
                                      </p:cBhvr>
                                      <p:tavLst>
                                        <p:tav tm="0">
                                          <p:val>
                                            <p:strVal val="#ppt_x"/>
                                          </p:val>
                                        </p:tav>
                                        <p:tav tm="100000">
                                          <p:val>
                                            <p:strVal val="#ppt_x"/>
                                          </p:val>
                                        </p:tav>
                                      </p:tavLst>
                                    </p:anim>
                                    <p:anim calcmode="lin" valueType="num">
                                      <p:cBhvr additive="base">
                                        <p:cTn id="40" dur="1000" fill="hold"/>
                                        <p:tgtEl>
                                          <p:spTgt spid="7"/>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1000" fill="hold"/>
                                        <p:tgtEl>
                                          <p:spTgt spid="8"/>
                                        </p:tgtEl>
                                        <p:attrNameLst>
                                          <p:attrName>ppt_x</p:attrName>
                                        </p:attrNameLst>
                                      </p:cBhvr>
                                      <p:tavLst>
                                        <p:tav tm="0">
                                          <p:val>
                                            <p:strVal val="#ppt_x"/>
                                          </p:val>
                                        </p:tav>
                                        <p:tav tm="100000">
                                          <p:val>
                                            <p:strVal val="#ppt_x"/>
                                          </p:val>
                                        </p:tav>
                                      </p:tavLst>
                                    </p:anim>
                                    <p:anim calcmode="lin" valueType="num">
                                      <p:cBhvr additive="base">
                                        <p:cTn id="44"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1000" fill="hold"/>
                                        <p:tgtEl>
                                          <p:spTgt spid="9"/>
                                        </p:tgtEl>
                                        <p:attrNameLst>
                                          <p:attrName>ppt_x</p:attrName>
                                        </p:attrNameLst>
                                      </p:cBhvr>
                                      <p:tavLst>
                                        <p:tav tm="0">
                                          <p:val>
                                            <p:strVal val="#ppt_x"/>
                                          </p:val>
                                        </p:tav>
                                        <p:tav tm="100000">
                                          <p:val>
                                            <p:strVal val="#ppt_x"/>
                                          </p:val>
                                        </p:tav>
                                      </p:tavLst>
                                    </p:anim>
                                    <p:anim calcmode="lin" valueType="num">
                                      <p:cBhvr additive="base">
                                        <p:cTn id="50"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1000" fill="hold"/>
                                        <p:tgtEl>
                                          <p:spTgt spid="3">
                                            <p:txEl>
                                              <p:pRg st="8" end="8"/>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1000" fill="hold"/>
                                        <p:tgtEl>
                                          <p:spTgt spid="10"/>
                                        </p:tgtEl>
                                        <p:attrNameLst>
                                          <p:attrName>ppt_x</p:attrName>
                                        </p:attrNameLst>
                                      </p:cBhvr>
                                      <p:tavLst>
                                        <p:tav tm="0">
                                          <p:val>
                                            <p:strVal val="#ppt_x"/>
                                          </p:val>
                                        </p:tav>
                                        <p:tav tm="100000">
                                          <p:val>
                                            <p:strVal val="#ppt_x"/>
                                          </p:val>
                                        </p:tav>
                                      </p:tavLst>
                                    </p:anim>
                                    <p:anim calcmode="lin" valueType="num">
                                      <p:cBhvr additive="base">
                                        <p:cTn id="60"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additive="base">
                                        <p:cTn id="65" dur="1000" fill="hold"/>
                                        <p:tgtEl>
                                          <p:spTgt spid="11"/>
                                        </p:tgtEl>
                                        <p:attrNameLst>
                                          <p:attrName>ppt_x</p:attrName>
                                        </p:attrNameLst>
                                      </p:cBhvr>
                                      <p:tavLst>
                                        <p:tav tm="0">
                                          <p:val>
                                            <p:strVal val="#ppt_x"/>
                                          </p:val>
                                        </p:tav>
                                        <p:tav tm="100000">
                                          <p:val>
                                            <p:strVal val="#ppt_x"/>
                                          </p:val>
                                        </p:tav>
                                      </p:tavLst>
                                    </p:anim>
                                    <p:anim calcmode="lin" valueType="num">
                                      <p:cBhvr additive="base">
                                        <p:cTn id="66" dur="1000" fill="hold"/>
                                        <p:tgtEl>
                                          <p:spTgt spid="11"/>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63"/>
                                            </p:cond>
                                          </p:stCondLst>
                                          <p:endCondLst>
                                            <p:cond evt="onStopAudio" delay="0">
                                              <p:tgtEl>
                                                <p:sldTgt/>
                                              </p:tgtEl>
                                            </p:cond>
                                          </p:endCondLst>
                                        </p:cTn>
                                        <p:tgtEl>
                                          <p:sndTgt r:embed="rId2" name="Applause"/>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855</TotalTime>
  <Words>850</Words>
  <Application>Microsoft Macintosh PowerPoint</Application>
  <PresentationFormat>On-screen Show (4:3)</PresentationFormat>
  <Paragraphs>104</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Velocity and tangents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VELOCITY</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Functions</dc:title>
  <dc:creator>Mario Borelli</dc:creator>
  <cp:lastModifiedBy>Mario Borelli</cp:lastModifiedBy>
  <cp:revision>104</cp:revision>
  <dcterms:created xsi:type="dcterms:W3CDTF">2011-08-21T14:29:24Z</dcterms:created>
  <dcterms:modified xsi:type="dcterms:W3CDTF">2011-08-28T03:13:49Z</dcterms:modified>
</cp:coreProperties>
</file>